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5"/>
    <p:sldMasterId id="2147483744" r:id="rId6"/>
  </p:sldMasterIdLst>
  <p:notesMasterIdLst>
    <p:notesMasterId r:id="rId43"/>
  </p:notesMasterIdLst>
  <p:handoutMasterIdLst>
    <p:handoutMasterId r:id="rId44"/>
  </p:handoutMasterIdLst>
  <p:sldIdLst>
    <p:sldId id="369" r:id="rId7"/>
    <p:sldId id="330" r:id="rId8"/>
    <p:sldId id="359" r:id="rId9"/>
    <p:sldId id="345" r:id="rId10"/>
    <p:sldId id="301" r:id="rId11"/>
    <p:sldId id="336" r:id="rId12"/>
    <p:sldId id="331" r:id="rId13"/>
    <p:sldId id="346" r:id="rId14"/>
    <p:sldId id="333" r:id="rId15"/>
    <p:sldId id="348" r:id="rId16"/>
    <p:sldId id="349" r:id="rId17"/>
    <p:sldId id="366" r:id="rId18"/>
    <p:sldId id="367" r:id="rId19"/>
    <p:sldId id="350" r:id="rId20"/>
    <p:sldId id="294" r:id="rId21"/>
    <p:sldId id="368" r:id="rId22"/>
    <p:sldId id="282" r:id="rId23"/>
    <p:sldId id="321" r:id="rId24"/>
    <p:sldId id="339" r:id="rId25"/>
    <p:sldId id="312" r:id="rId26"/>
    <p:sldId id="317" r:id="rId27"/>
    <p:sldId id="352" r:id="rId28"/>
    <p:sldId id="353" r:id="rId29"/>
    <p:sldId id="326" r:id="rId30"/>
    <p:sldId id="354" r:id="rId31"/>
    <p:sldId id="356" r:id="rId32"/>
    <p:sldId id="365" r:id="rId33"/>
    <p:sldId id="286" r:id="rId34"/>
    <p:sldId id="287" r:id="rId35"/>
    <p:sldId id="299" r:id="rId36"/>
    <p:sldId id="292" r:id="rId37"/>
    <p:sldId id="288" r:id="rId38"/>
    <p:sldId id="360" r:id="rId39"/>
    <p:sldId id="357" r:id="rId40"/>
    <p:sldId id="358" r:id="rId41"/>
    <p:sldId id="304" r:id="rId42"/>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00"/>
    <a:srgbClr val="FF3300"/>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73990" autoAdjust="0"/>
  </p:normalViewPr>
  <p:slideViewPr>
    <p:cSldViewPr>
      <p:cViewPr varScale="1">
        <p:scale>
          <a:sx n="83" d="100"/>
          <a:sy n="83" d="100"/>
        </p:scale>
        <p:origin x="24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83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D6101B-EDBB-4471-AE40-9DD334250FD2}" type="datetimeFigureOut">
              <a:rPr lang="en-US" smtClean="0"/>
              <a:pPr/>
              <a:t>10/21/2024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0D5E00-E5C4-47E8-B5D0-5097B4BAFB5B}" type="slidenum">
              <a:rPr lang="en-US" smtClean="0"/>
              <a:pPr/>
              <a:t>‹#›</a:t>
            </a:fld>
            <a:endParaRPr lang="en-US" dirty="0"/>
          </a:p>
        </p:txBody>
      </p:sp>
    </p:spTree>
    <p:extLst>
      <p:ext uri="{BB962C8B-B14F-4D97-AF65-F5344CB8AC3E}">
        <p14:creationId xmlns:p14="http://schemas.microsoft.com/office/powerpoint/2010/main" val="113801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 Instructor Comments:</a:t>
            </a:r>
          </a:p>
          <a:p>
            <a:pPr lvl="1"/>
            <a:r>
              <a:rPr lang="en-US" noProof="0"/>
              <a:t> </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FB1795B-183C-4F12-9565-E3244A8D1586}" type="slidenum">
              <a:rPr lang="en-US"/>
              <a:pPr>
                <a:defRPr/>
              </a:pPr>
              <a:t>‹#›</a:t>
            </a:fld>
            <a:endParaRPr lang="en-US" dirty="0"/>
          </a:p>
        </p:txBody>
      </p:sp>
    </p:spTree>
    <p:extLst>
      <p:ext uri="{BB962C8B-B14F-4D97-AF65-F5344CB8AC3E}">
        <p14:creationId xmlns:p14="http://schemas.microsoft.com/office/powerpoint/2010/main" val="3484859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000" b="1" kern="1200">
        <a:solidFill>
          <a:schemeClr val="tx1"/>
        </a:solidFill>
        <a:latin typeface="Arial" charset="0"/>
        <a:ea typeface="+mn-ea"/>
        <a:cs typeface="+mn-cs"/>
      </a:defRPr>
    </a:lvl1pPr>
    <a:lvl2pPr marL="457200" algn="l" rtl="0" eaLnBrk="0" fontAlgn="base" hangingPunct="0">
      <a:spcBef>
        <a:spcPct val="30000"/>
      </a:spcBef>
      <a:spcAft>
        <a:spcPct val="0"/>
      </a:spcAft>
      <a:buChar char="•"/>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23950" y="676275"/>
            <a:ext cx="46863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of 21 October 2024. </a:t>
            </a:r>
            <a:r>
              <a:rPr lang="en-US" sz="1000" b="1" dirty="0"/>
              <a:t>To ensure this is the most current version, please go to https://tjaglcs.army.mil/  and locate the STPs within the "Training" area/box of the </a:t>
            </a:r>
            <a:r>
              <a:rPr lang="en-US" sz="1000" b="1" dirty="0" err="1"/>
              <a:t>tjaglcs</a:t>
            </a:r>
            <a:r>
              <a:rPr lang="en-US" sz="1000" b="1" dirty="0"/>
              <a:t> site.</a:t>
            </a:r>
          </a:p>
        </p:txBody>
      </p:sp>
    </p:spTree>
    <p:extLst>
      <p:ext uri="{BB962C8B-B14F-4D97-AF65-F5344CB8AC3E}">
        <p14:creationId xmlns:p14="http://schemas.microsoft.com/office/powerpoint/2010/main" val="253289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C5991165-20B6-493E-AC1B-6FE066827732}" type="slidenum">
              <a:rPr lang="en-US" smtClean="0"/>
              <a:pPr>
                <a:defRPr/>
              </a:pPr>
              <a:t>10</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a:t> Instructor Comments</a:t>
            </a:r>
          </a:p>
          <a:p>
            <a:pPr eaLnBrk="1" hangingPunct="1"/>
            <a:endParaRPr lang="en-US" dirty="0"/>
          </a:p>
          <a:p>
            <a:pPr>
              <a:buNone/>
            </a:pPr>
            <a:r>
              <a:rPr lang="en-US" sz="1000" b="0" i="1" u="none" strike="noStrike" kern="1200" baseline="0" dirty="0">
                <a:solidFill>
                  <a:schemeClr val="tx1"/>
                </a:solidFill>
                <a:latin typeface="Arial" charset="0"/>
                <a:ea typeface="+mn-ea"/>
                <a:cs typeface="+mn-cs"/>
              </a:rPr>
              <a:t>Distinction</a:t>
            </a:r>
            <a:r>
              <a:rPr lang="en-US" sz="1000" b="0" i="0" u="none" strike="noStrike" kern="1200" baseline="0" dirty="0">
                <a:solidFill>
                  <a:schemeClr val="tx1"/>
                </a:solidFill>
                <a:latin typeface="Arial" charset="0"/>
                <a:ea typeface="+mn-ea"/>
                <a:cs typeface="+mn-cs"/>
              </a:rPr>
              <a:t>, sometimes called </a:t>
            </a:r>
            <a:r>
              <a:rPr lang="en-US" sz="1000" b="0" i="1" u="none" strike="noStrike" kern="1200" baseline="0" dirty="0">
                <a:solidFill>
                  <a:schemeClr val="tx1"/>
                </a:solidFill>
                <a:latin typeface="Arial" charset="0"/>
                <a:ea typeface="+mn-ea"/>
                <a:cs typeface="+mn-cs"/>
              </a:rPr>
              <a:t>discrimination</a:t>
            </a:r>
            <a:r>
              <a:rPr lang="en-US" sz="1000" b="0" i="0" u="none" strike="noStrike" kern="1200" baseline="0" dirty="0">
                <a:solidFill>
                  <a:schemeClr val="tx1"/>
                </a:solidFill>
                <a:latin typeface="Arial" charset="0"/>
                <a:ea typeface="+mn-ea"/>
                <a:cs typeface="+mn-cs"/>
              </a:rPr>
              <a:t>, obliges parties to a conflict to distinguish principally between the armed forces and the civilian population, and between unprotected and protected objects.  </a:t>
            </a:r>
            <a:r>
              <a:rPr lang="en-US" sz="1000" b="0" i="1" u="none" strike="noStrike" kern="1200" baseline="0" dirty="0">
                <a:solidFill>
                  <a:schemeClr val="tx1"/>
                </a:solidFill>
                <a:latin typeface="Arial" charset="0"/>
                <a:ea typeface="+mn-ea"/>
                <a:cs typeface="+mn-cs"/>
              </a:rPr>
              <a:t>Distinction </a:t>
            </a:r>
            <a:r>
              <a:rPr lang="en-US" sz="1000" b="0" i="0" u="none" strike="noStrike" kern="1200" baseline="0" dirty="0">
                <a:solidFill>
                  <a:schemeClr val="tx1"/>
                </a:solidFill>
                <a:latin typeface="Arial" charset="0"/>
                <a:ea typeface="+mn-ea"/>
                <a:cs typeface="+mn-cs"/>
              </a:rPr>
              <a:t>may be understood as encompassing two sets of reinforcing duties. Parties to a conflict must apply a framework of legal classes for persons and objects by: (1) discriminating</a:t>
            </a:r>
          </a:p>
          <a:p>
            <a:pPr>
              <a:buNone/>
            </a:pPr>
            <a:r>
              <a:rPr lang="en-US" sz="1000" b="0" i="0" u="none" strike="noStrike" kern="1200" baseline="0" dirty="0">
                <a:solidFill>
                  <a:schemeClr val="tx1"/>
                </a:solidFill>
                <a:latin typeface="Arial" charset="0"/>
                <a:ea typeface="+mn-ea"/>
                <a:cs typeface="+mn-cs"/>
              </a:rPr>
              <a:t>in conducting attacks against the enemy; and (2) distinguishing a party’s own persons and objects.  </a:t>
            </a:r>
            <a:r>
              <a:rPr lang="en-US" sz="1000" b="1" i="0" u="none" strike="noStrike" kern="1200" baseline="0" dirty="0">
                <a:solidFill>
                  <a:schemeClr val="tx1"/>
                </a:solidFill>
                <a:latin typeface="Arial" charset="0"/>
                <a:ea typeface="+mn-ea"/>
                <a:cs typeface="+mn-cs"/>
              </a:rPr>
              <a:t>DoD LoWM para 2.5</a:t>
            </a:r>
          </a:p>
          <a:p>
            <a:pPr>
              <a:buNone/>
            </a:pPr>
            <a:endParaRPr lang="en-US" dirty="0"/>
          </a:p>
          <a:p>
            <a:pPr marL="514350" lvl="1" eaLnBrk="1" hangingPunct="1"/>
            <a:r>
              <a:rPr lang="en-US" dirty="0"/>
              <a:t> Soldiers have a duty to conduct operations so as to minimize the likelihood of civilians being attacked by enemy forces.</a:t>
            </a:r>
          </a:p>
          <a:p>
            <a:pPr marL="514350" lvl="1" eaLnBrk="1" hangingPunct="1"/>
            <a:r>
              <a:rPr lang="en-US" dirty="0"/>
              <a:t> Soldiers also have a duty not to intentionally occupy, absent imperative military necessity, certain civilian objects such as mosques, churches, and cultural sites.</a:t>
            </a:r>
            <a:r>
              <a:rPr lang="en-US" baseline="0" dirty="0"/>
              <a:t>  This area of the law is subject to detailed rules.  Consult paragraphs </a:t>
            </a:r>
            <a:r>
              <a:rPr lang="en-US" dirty="0"/>
              <a:t>5.16 through 5.18</a:t>
            </a:r>
            <a:r>
              <a:rPr lang="en-US" baseline="0" dirty="0"/>
              <a:t> of the DoD Law of War Manual for details.</a:t>
            </a:r>
            <a:endParaRPr lang="en-US" dirty="0"/>
          </a:p>
          <a:p>
            <a:pPr marL="514350" lvl="1" eaLnBrk="1" hangingPunct="1"/>
            <a:r>
              <a:rPr lang="en-US" dirty="0"/>
              <a:t> Your</a:t>
            </a:r>
            <a:r>
              <a:rPr lang="en-US" baseline="0" dirty="0"/>
              <a:t> </a:t>
            </a:r>
            <a:r>
              <a:rPr lang="en-US" dirty="0"/>
              <a:t>Rules of Engagement may provide more specific guidance tailored to local cultural circumstances.</a:t>
            </a:r>
          </a:p>
        </p:txBody>
      </p:sp>
    </p:spTree>
    <p:extLst>
      <p:ext uri="{BB962C8B-B14F-4D97-AF65-F5344CB8AC3E}">
        <p14:creationId xmlns:p14="http://schemas.microsoft.com/office/powerpoint/2010/main" val="203687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B1E59BB3-A6B4-468C-A4E1-276E0329441E}" type="slidenum">
              <a:rPr lang="en-US" smtClean="0"/>
              <a:pPr>
                <a:defRPr/>
              </a:pPr>
              <a:t>11</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u="none" dirty="0"/>
              <a:t> PROPORTIONALITY:</a:t>
            </a:r>
            <a:r>
              <a:rPr lang="en-US" u="none" baseline="0" dirty="0"/>
              <a:t> “[t]</a:t>
            </a:r>
            <a:r>
              <a:rPr lang="en-US" u="none" dirty="0"/>
              <a:t>he LOAC principle requiring combatants to refrain from attacks in which the expected</a:t>
            </a:r>
            <a:r>
              <a:rPr lang="en-US" u="none" baseline="0" dirty="0"/>
              <a:t> loss or injury to civilians and damage to civilian objects incidental to such attacks would be excessive in relation to the concrete and direct military advantage expected to be gained.”</a:t>
            </a:r>
            <a:r>
              <a:rPr lang="en-US" u="none" dirty="0"/>
              <a:t> FM 6-27, para.</a:t>
            </a:r>
            <a:r>
              <a:rPr lang="en-US" u="none" baseline="0" dirty="0"/>
              <a:t> 1-44</a:t>
            </a:r>
            <a:r>
              <a:rPr lang="en-US" u="none" dirty="0"/>
              <a:t>.  </a:t>
            </a:r>
            <a:r>
              <a:rPr lang="en-US" sz="1000" dirty="0">
                <a:solidFill>
                  <a:srgbClr val="003366"/>
                </a:solidFill>
              </a:rPr>
              <a:t>It is a method for commanders to assess their obligations as to the law of armed conflict principle of </a:t>
            </a:r>
            <a:r>
              <a:rPr lang="en-US" sz="1000" i="0" dirty="0">
                <a:solidFill>
                  <a:srgbClr val="003366"/>
                </a:solidFill>
              </a:rPr>
              <a:t>distinction</a:t>
            </a:r>
            <a:r>
              <a:rPr lang="en-US" sz="1000" dirty="0">
                <a:solidFill>
                  <a:srgbClr val="003366"/>
                </a:solidFill>
              </a:rPr>
              <a:t>, while avoiding indiscriminate attacks.</a:t>
            </a:r>
            <a:endParaRPr lang="en-US" u="none" dirty="0"/>
          </a:p>
          <a:p>
            <a:pPr marL="514350" lvl="1" eaLnBrk="1" hangingPunct="1"/>
            <a:r>
              <a:rPr lang="en-US" dirty="0"/>
              <a:t> Emphasize: </a:t>
            </a:r>
          </a:p>
          <a:p>
            <a:pPr lvl="2" eaLnBrk="1" hangingPunct="1">
              <a:buFontTx/>
              <a:buChar char="•"/>
            </a:pPr>
            <a:r>
              <a:rPr lang="en-US" dirty="0"/>
              <a:t> Unavoidable</a:t>
            </a:r>
          </a:p>
          <a:p>
            <a:pPr lvl="2" eaLnBrk="1" hangingPunct="1">
              <a:buFontTx/>
              <a:buChar char="•"/>
            </a:pPr>
            <a:r>
              <a:rPr lang="en-US" dirty="0"/>
              <a:t> Not a violation of international law</a:t>
            </a:r>
          </a:p>
          <a:p>
            <a:pPr lvl="2" eaLnBrk="1" hangingPunct="1">
              <a:buFontTx/>
              <a:buChar char="•"/>
            </a:pPr>
            <a:r>
              <a:rPr lang="en-US" dirty="0"/>
              <a:t> May not be excessive in relation to anticipated military advantage</a:t>
            </a:r>
          </a:p>
          <a:p>
            <a:pPr lvl="1" eaLnBrk="1" hangingPunct="1">
              <a:buFontTx/>
              <a:buChar char="•"/>
            </a:pPr>
            <a:r>
              <a:rPr lang="en-US" dirty="0"/>
              <a:t> PRECAUTIONS: </a:t>
            </a:r>
            <a:r>
              <a:rPr lang="en-US" sz="1000" kern="1200" dirty="0">
                <a:solidFill>
                  <a:schemeClr val="tx1"/>
                </a:solidFill>
                <a:latin typeface="Arial" charset="0"/>
                <a:ea typeface="+mn-ea"/>
                <a:cs typeface="+mn-cs"/>
              </a:rPr>
              <a:t>Before attacking, always consider any reasonably available information about the target and collateral damage. Take steps to minimize civilian deaths, injuries, and property damage</a:t>
            </a:r>
            <a:r>
              <a:rPr lang="en-US" sz="1000" kern="1200" baseline="0" dirty="0">
                <a:solidFill>
                  <a:schemeClr val="tx1"/>
                </a:solidFill>
                <a:latin typeface="Arial" charset="0"/>
                <a:ea typeface="+mn-ea"/>
                <a:cs typeface="+mn-cs"/>
              </a:rPr>
              <a:t> by confirming intelligence, choosing appropriate weapons and tactics, selecting the time and manner of attack, and using processes like collateral damage estimation (as appropriate to the situation) or other approved TTPs. Particularly when civilians are close to military objectives, or during aerial bombardments, c</a:t>
            </a:r>
            <a:r>
              <a:rPr lang="en-US" sz="1000" kern="1200" dirty="0">
                <a:solidFill>
                  <a:schemeClr val="tx1"/>
                </a:solidFill>
                <a:latin typeface="Arial" charset="0"/>
                <a:ea typeface="+mn-ea"/>
                <a:cs typeface="+mn-cs"/>
              </a:rPr>
              <a:t>onsider issuing effective advance warnings,</a:t>
            </a:r>
            <a:r>
              <a:rPr lang="en-US" sz="1000" kern="1200" baseline="0" dirty="0">
                <a:solidFill>
                  <a:schemeClr val="tx1"/>
                </a:solidFill>
                <a:latin typeface="Arial" charset="0"/>
                <a:ea typeface="+mn-ea"/>
                <a:cs typeface="+mn-cs"/>
              </a:rPr>
              <a:t> </a:t>
            </a:r>
            <a:r>
              <a:rPr lang="en-US" sz="1000" kern="1200" dirty="0">
                <a:solidFill>
                  <a:schemeClr val="tx1"/>
                </a:solidFill>
                <a:latin typeface="Arial" charset="0"/>
                <a:ea typeface="+mn-ea"/>
                <a:cs typeface="+mn-cs"/>
              </a:rPr>
              <a:t>unless the attack is a</a:t>
            </a:r>
            <a:r>
              <a:rPr lang="en-US" sz="1000" kern="1200" baseline="0" dirty="0">
                <a:solidFill>
                  <a:schemeClr val="tx1"/>
                </a:solidFill>
                <a:latin typeface="Arial" charset="0"/>
                <a:ea typeface="+mn-ea"/>
                <a:cs typeface="+mn-cs"/>
              </a:rPr>
              <a:t> surprise assault and a warning would compromise it.</a:t>
            </a:r>
            <a:endParaRPr lang="en-US" dirty="0"/>
          </a:p>
          <a:p>
            <a:pPr eaLnBrk="1" hangingPunct="1">
              <a:buFontTx/>
              <a:buNone/>
            </a:pPr>
            <a:endParaRPr lang="en-US" dirty="0"/>
          </a:p>
        </p:txBody>
      </p:sp>
    </p:spTree>
    <p:extLst>
      <p:ext uri="{BB962C8B-B14F-4D97-AF65-F5344CB8AC3E}">
        <p14:creationId xmlns:p14="http://schemas.microsoft.com/office/powerpoint/2010/main" val="124563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3D0A8AE7-D51E-4DCC-853E-C0060E975842}" type="slidenum">
              <a:rPr lang="en-US" smtClean="0"/>
              <a:pPr>
                <a:defRPr/>
              </a:pPr>
              <a:t>12</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 Instructor Comments</a:t>
            </a:r>
          </a:p>
          <a:p>
            <a:pPr eaLnBrk="1" hangingPunct="1"/>
            <a:endParaRPr lang="en-US" dirty="0"/>
          </a:p>
          <a:p>
            <a:pPr>
              <a:buNone/>
            </a:pPr>
            <a:r>
              <a:rPr lang="en-US" sz="1000" b="0" i="1" u="none" strike="noStrike" kern="1200" baseline="0" dirty="0">
                <a:solidFill>
                  <a:schemeClr val="tx1"/>
                </a:solidFill>
                <a:latin typeface="Arial" charset="0"/>
                <a:ea typeface="+mn-ea"/>
                <a:cs typeface="+mn-cs"/>
              </a:rPr>
              <a:t>Humanity </a:t>
            </a:r>
            <a:r>
              <a:rPr lang="en-US" sz="1000" b="0" i="0" u="none" strike="noStrike" kern="1200" baseline="0" dirty="0">
                <a:solidFill>
                  <a:schemeClr val="tx1"/>
                </a:solidFill>
                <a:latin typeface="Arial" charset="0"/>
                <a:ea typeface="+mn-ea"/>
                <a:cs typeface="+mn-cs"/>
              </a:rPr>
              <a:t>may be defined as the principle that forbids the infliction of suffering, injury, or destruction unnecessary to accomplish a legitimate military purpose.  DoD LoWM para 2.3</a:t>
            </a:r>
          </a:p>
          <a:p>
            <a:pPr>
              <a:buNone/>
            </a:pPr>
            <a:endParaRPr lang="en-US" sz="1000" b="0" i="0" u="none" strike="noStrike" kern="1200" baseline="0" dirty="0">
              <a:solidFill>
                <a:schemeClr val="tx1"/>
              </a:solidFill>
              <a:latin typeface="Arial" charset="0"/>
              <a:ea typeface="+mn-ea"/>
              <a:cs typeface="+mn-cs"/>
            </a:endParaRPr>
          </a:p>
          <a:p>
            <a:pPr>
              <a:buNone/>
            </a:pPr>
            <a:r>
              <a:rPr lang="en-US" sz="1000" b="0" i="0" u="none" strike="noStrike" kern="1200" baseline="0" dirty="0">
                <a:solidFill>
                  <a:schemeClr val="tx1"/>
                </a:solidFill>
                <a:latin typeface="Arial" charset="0"/>
                <a:ea typeface="+mn-ea"/>
                <a:cs typeface="+mn-cs"/>
              </a:rPr>
              <a:t>Humanity is related to military necessity, and these principles logically complement one another.  Humanity may be viewed as the logical inverse of the principle of military necessity.  If certain necessary actions are justified, then certain unnecessary actions are prohibited.  The principle of humanity is an example of how the concept of necessity can function as a limitation as well as a justification.  Because humanity forbids those actions that are unnecessary, the principle of humanity is not in tension with military effectiveness, but instead reinforces military effectiveness.</a:t>
            </a:r>
          </a:p>
          <a:p>
            <a:pPr>
              <a:buNone/>
            </a:pPr>
            <a:endParaRPr lang="en-US" dirty="0"/>
          </a:p>
          <a:p>
            <a:pPr marL="514350" lvl="1" eaLnBrk="1" hangingPunct="1"/>
            <a:r>
              <a:rPr lang="en-US" dirty="0"/>
              <a:t> </a:t>
            </a:r>
            <a:r>
              <a:rPr lang="en-US" b="0" dirty="0"/>
              <a:t>All issued military weapons and ammunition are subject to a legal review for compliance with the LOAC.</a:t>
            </a:r>
          </a:p>
          <a:p>
            <a:pPr marL="514350" lvl="1" eaLnBrk="1" hangingPunct="1"/>
            <a:r>
              <a:rPr lang="en-US" b="0" dirty="0"/>
              <a:t> There are three types of prohibitions:</a:t>
            </a:r>
          </a:p>
          <a:p>
            <a:pPr marL="514350" lvl="1" eaLnBrk="1" hangingPunct="1"/>
            <a:r>
              <a:rPr lang="en-US" b="0" dirty="0"/>
              <a:t> 1. The U.S. and many other nations have agreed never to use certain weapons in warfare, as they are inherently inhumane.  Example: glass-filled</a:t>
            </a:r>
            <a:r>
              <a:rPr lang="en-US" b="0" baseline="0" dirty="0"/>
              <a:t> projectiles</a:t>
            </a:r>
            <a:r>
              <a:rPr lang="en-US" b="0" dirty="0"/>
              <a:t>.</a:t>
            </a:r>
          </a:p>
          <a:p>
            <a:pPr marL="514350" lvl="1" eaLnBrk="1" hangingPunct="1"/>
            <a:r>
              <a:rPr lang="en-US" b="0" dirty="0"/>
              <a:t> 2. The U.S. and many other nations have also agreed to restrict use of some weapons systems, to better protect civilians and Soldiers.  Examples: Incendiary weapons,</a:t>
            </a:r>
            <a:r>
              <a:rPr lang="en-US" b="0" baseline="0" dirty="0"/>
              <a:t> fragmenting bullets.</a:t>
            </a:r>
            <a:endParaRPr lang="en-US" b="0" dirty="0"/>
          </a:p>
          <a:p>
            <a:pPr marL="514350" lvl="1" eaLnBrk="1" hangingPunct="1"/>
            <a:r>
              <a:rPr lang="en-US" b="0" dirty="0"/>
              <a:t> 3. The U.S. and many other nations prohibit the use of any weapon in a manner CALCULATED to cause UNNECESSARY (or gratuitous) SUFFERING</a:t>
            </a:r>
            <a:r>
              <a:rPr lang="en-US" b="0" baseline="0" dirty="0"/>
              <a:t> that has no military purpose.</a:t>
            </a:r>
            <a:r>
              <a:rPr lang="en-US" b="0" dirty="0"/>
              <a:t>  Example: A sniper aiming deliberately for one kneecap, then the other, purely to see the victim squirm.</a:t>
            </a:r>
          </a:p>
          <a:p>
            <a:pPr marL="514350" lvl="1" eaLnBrk="1" hangingPunct="1"/>
            <a:endParaRPr lang="en-US" b="0" dirty="0"/>
          </a:p>
          <a:p>
            <a:pPr marL="514350" lvl="1" eaLnBrk="1" hangingPunct="1"/>
            <a:r>
              <a:rPr lang="en-US" b="0" dirty="0"/>
              <a:t> Three notes:</a:t>
            </a:r>
          </a:p>
          <a:p>
            <a:pPr marL="514350" lvl="1" eaLnBrk="1" hangingPunct="1"/>
            <a:r>
              <a:rPr lang="en-US" b="0" dirty="0"/>
              <a:t> 1. The U.S. always conducts a legal review of weapons before they are fielded.  Make sure you know the rules regarding every fielded weapon.  Seek advance approval from higher for any modification that changes the design or intended use of a weapon.</a:t>
            </a:r>
          </a:p>
          <a:p>
            <a:pPr marL="514350" lvl="1" eaLnBrk="1" hangingPunct="1"/>
            <a:r>
              <a:rPr lang="en-US" b="0" dirty="0"/>
              <a:t> 2. NECESSARY suffering is a fact of battlefield life.  This principle forbids UNNECESSARY suffering caused by illegal or improperly modified or used weapons.</a:t>
            </a:r>
          </a:p>
          <a:p>
            <a:pPr marL="514350" lvl="1" eaLnBrk="1" hangingPunct="1"/>
            <a:r>
              <a:rPr lang="en-US" b="0" dirty="0"/>
              <a:t> 3. HUMANITY is a related principle.  It is the desire to minimize the overall violence of war.  However, do not confuse it with distinction (between combatants and civilians) or proportionality (balancing military necessity against collateral civilian death, injury, and damage).</a:t>
            </a:r>
          </a:p>
        </p:txBody>
      </p:sp>
    </p:spTree>
    <p:extLst>
      <p:ext uri="{BB962C8B-B14F-4D97-AF65-F5344CB8AC3E}">
        <p14:creationId xmlns:p14="http://schemas.microsoft.com/office/powerpoint/2010/main" val="28412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B1E59BB3-A6B4-468C-A4E1-276E0329441E}" type="slidenum">
              <a:rPr lang="en-US" smtClean="0"/>
              <a:pPr>
                <a:defRPr/>
              </a:pPr>
              <a:t>13</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 Instructor Comments</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u="none" dirty="0"/>
              <a:t> The</a:t>
            </a:r>
            <a:r>
              <a:rPr lang="en-US" u="none" baseline="0" dirty="0"/>
              <a:t> principle of Honor provides the foundation for the other LOAC principles, and embodies the underlying sense of obligation to abide by the LOAC that commanders must instill in their Soldiers. </a:t>
            </a:r>
            <a:r>
              <a:rPr lang="en-US" sz="1000" b="1" i="0" u="none" strike="noStrike" kern="1200" baseline="0" dirty="0">
                <a:solidFill>
                  <a:schemeClr val="tx1"/>
                </a:solidFill>
                <a:latin typeface="Arial" charset="0"/>
                <a:ea typeface="+mn-ea"/>
                <a:cs typeface="+mn-cs"/>
              </a:rPr>
              <a:t>DoD </a:t>
            </a:r>
            <a:r>
              <a:rPr lang="en-US" sz="1000" b="1" i="0" u="none" strike="noStrike" kern="1200" baseline="0" dirty="0" err="1">
                <a:solidFill>
                  <a:schemeClr val="tx1"/>
                </a:solidFill>
                <a:latin typeface="Arial" charset="0"/>
                <a:ea typeface="+mn-ea"/>
                <a:cs typeface="+mn-cs"/>
              </a:rPr>
              <a:t>LoWM</a:t>
            </a:r>
            <a:r>
              <a:rPr lang="en-US" sz="1000" b="1" i="0" u="none" strike="noStrike" kern="1200" baseline="0" dirty="0">
                <a:solidFill>
                  <a:schemeClr val="tx1"/>
                </a:solidFill>
                <a:latin typeface="Arial" charset="0"/>
                <a:ea typeface="+mn-ea"/>
                <a:cs typeface="+mn-cs"/>
              </a:rPr>
              <a:t> para 2.6</a:t>
            </a:r>
            <a:endParaRPr lang="en-US" u="none" baseline="0" dirty="0"/>
          </a:p>
          <a:p>
            <a:pPr lvl="1"/>
            <a:r>
              <a:rPr lang="en-US" u="none" baseline="0" dirty="0"/>
              <a:t> </a:t>
            </a:r>
            <a:r>
              <a:rPr lang="en-US" sz="1000" b="0" i="0" u="none" strike="noStrike" kern="1200" baseline="0" dirty="0">
                <a:solidFill>
                  <a:schemeClr val="tx1"/>
                </a:solidFill>
                <a:latin typeface="Arial" charset="0"/>
                <a:ea typeface="+mn-ea"/>
                <a:cs typeface="+mn-cs"/>
              </a:rPr>
              <a:t>In demanding a certain mutual respect between opposing forces, </a:t>
            </a:r>
            <a:r>
              <a:rPr lang="en-US" sz="1000" b="0" i="1" u="none" strike="noStrike" kern="1200" baseline="0" dirty="0">
                <a:solidFill>
                  <a:schemeClr val="tx1"/>
                </a:solidFill>
                <a:latin typeface="Arial" charset="0"/>
                <a:ea typeface="+mn-ea"/>
                <a:cs typeface="+mn-cs"/>
              </a:rPr>
              <a:t>honor </a:t>
            </a:r>
            <a:r>
              <a:rPr lang="en-US" sz="1000" b="0" i="0" u="none" strike="noStrike" kern="1200" baseline="0" dirty="0">
                <a:solidFill>
                  <a:schemeClr val="tx1"/>
                </a:solidFill>
                <a:latin typeface="Arial" charset="0"/>
                <a:ea typeface="+mn-ea"/>
                <a:cs typeface="+mn-cs"/>
              </a:rPr>
              <a:t>also reflects the premise that combatants are a common class of professionals who have undertaken to comport themselves honorably.  While an enemy force may not abide by the principles of the LOAC or behave honorably, it places the emphasis on the wrong actor.  The United States Army is comprised of professional Soldiers, and our enemies’ lack of honor only serves to highlight why it is so important that we abide by a higher standard.</a:t>
            </a:r>
            <a:endParaRPr lang="en-US" dirty="0"/>
          </a:p>
        </p:txBody>
      </p:sp>
    </p:spTree>
    <p:extLst>
      <p:ext uri="{BB962C8B-B14F-4D97-AF65-F5344CB8AC3E}">
        <p14:creationId xmlns:p14="http://schemas.microsoft.com/office/powerpoint/2010/main" val="256723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0D3B9298-7FFF-45F4-925A-4A0EB81FC4E5}" type="slidenum">
              <a:rPr lang="en-US" smtClean="0"/>
              <a:pPr>
                <a:defRPr/>
              </a:pPr>
              <a:t>14</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a:t>
            </a:r>
            <a:r>
              <a:rPr lang="en-US" b="0" dirty="0"/>
              <a:t>The Soldier’s Rules, found in AR 350-1,</a:t>
            </a:r>
            <a:r>
              <a:rPr lang="en-US" b="0" baseline="0" dirty="0"/>
              <a:t> Table F-2,</a:t>
            </a:r>
            <a:r>
              <a:rPr lang="en-US" b="0" dirty="0"/>
              <a:t> are a useful summary of the most fundamental LOAC rules. They reflect the four major LOAC principles: Military Necessity, Unnecessary Suffering/Humanity,</a:t>
            </a:r>
            <a:r>
              <a:rPr lang="en-US" b="0" baseline="0" dirty="0"/>
              <a:t> </a:t>
            </a:r>
            <a:r>
              <a:rPr lang="en-US" b="0" dirty="0"/>
              <a:t>Distinction/Discrimination, and Proportionality;</a:t>
            </a:r>
            <a:r>
              <a:rPr lang="en-US" b="0" baseline="0" dirty="0"/>
              <a:t> as well as every Soldier’s obligation to treat all detainees, civilians, and their property with respect, and to prevent and report violations of the LOAC.</a:t>
            </a:r>
          </a:p>
          <a:p>
            <a:pPr marL="514350" lvl="1" eaLnBrk="1" hangingPunct="1"/>
            <a:r>
              <a:rPr lang="en-US" b="0" baseline="0" dirty="0"/>
              <a:t> </a:t>
            </a:r>
            <a:r>
              <a:rPr lang="en-US" b="0" dirty="0"/>
              <a:t>The Soldier’s Rules do not include every rule found in the LOAC, but they do provide a basic LOAC foundation that can be applied in almost any U.S. military operation, as required</a:t>
            </a:r>
            <a:r>
              <a:rPr lang="en-US" b="0" baseline="0" dirty="0"/>
              <a:t> by</a:t>
            </a:r>
            <a:r>
              <a:rPr lang="en-US" b="0" dirty="0"/>
              <a:t> DoDD 2311.01E. </a:t>
            </a:r>
          </a:p>
        </p:txBody>
      </p:sp>
    </p:spTree>
    <p:extLst>
      <p:ext uri="{BB962C8B-B14F-4D97-AF65-F5344CB8AC3E}">
        <p14:creationId xmlns:p14="http://schemas.microsoft.com/office/powerpoint/2010/main" val="1006026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A0F5B22-41D4-4153-8D08-3385953BE208}" type="slidenum">
              <a:rPr lang="en-US" smtClean="0"/>
              <a:pPr>
                <a:defRPr/>
              </a:pPr>
              <a:t>15</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a:t> Instructor</a:t>
            </a:r>
            <a:r>
              <a:rPr lang="en-US" baseline="0" dirty="0"/>
              <a:t> </a:t>
            </a:r>
            <a:r>
              <a:rPr lang="en-US" dirty="0"/>
              <a:t>Comments</a:t>
            </a:r>
          </a:p>
          <a:p>
            <a:pPr lvl="1"/>
            <a:r>
              <a:rPr lang="en-US" b="0" dirty="0"/>
              <a:t>Combatants</a:t>
            </a:r>
            <a:r>
              <a:rPr lang="en-US" b="0" baseline="0" dirty="0"/>
              <a:t> are the military forces of the enemy.  They include (Law of War Manual para. 5.7.2):</a:t>
            </a:r>
          </a:p>
          <a:p>
            <a:pPr marL="1085850" lvl="2" indent="-171450">
              <a:buFontTx/>
              <a:buChar char="-"/>
            </a:pPr>
            <a:r>
              <a:rPr lang="en-US" b="0" baseline="0" dirty="0"/>
              <a:t>Members of the Armed Forces of a State</a:t>
            </a:r>
          </a:p>
          <a:p>
            <a:pPr marL="1085850" lvl="2" indent="-171450">
              <a:buFontTx/>
              <a:buChar char="-"/>
            </a:pPr>
            <a:r>
              <a:rPr lang="en-US" b="0" baseline="0" dirty="0"/>
              <a:t>Members of Militia and Volunteer Corps</a:t>
            </a:r>
          </a:p>
          <a:p>
            <a:pPr marL="1085850" lvl="2" indent="-171450">
              <a:buFontTx/>
              <a:buChar char="-"/>
            </a:pPr>
            <a:r>
              <a:rPr lang="en-US" b="0" baseline="0" dirty="0"/>
              <a:t>Participants in a </a:t>
            </a:r>
            <a:r>
              <a:rPr lang="en-US" b="0" i="1" baseline="0" dirty="0"/>
              <a:t>levee </a:t>
            </a:r>
            <a:r>
              <a:rPr lang="en-US" b="0" i="1" baseline="0" dirty="0" err="1"/>
              <a:t>en</a:t>
            </a:r>
            <a:r>
              <a:rPr lang="en-US" b="0" i="1" baseline="0" dirty="0"/>
              <a:t> masse</a:t>
            </a:r>
          </a:p>
          <a:p>
            <a:pPr marL="1085850" lvl="2" indent="-171450">
              <a:buFontTx/>
              <a:buChar char="-"/>
            </a:pPr>
            <a:r>
              <a:rPr lang="en-US" b="0" i="0" baseline="0" dirty="0"/>
              <a:t>Persons belonging to Non-State Armed Groups</a:t>
            </a:r>
          </a:p>
          <a:p>
            <a:pPr marL="1085850" lvl="2" indent="-171450">
              <a:buFontTx/>
              <a:buChar char="-"/>
            </a:pPr>
            <a:r>
              <a:rPr lang="en-US" b="0" i="0" baseline="0" dirty="0"/>
              <a:t>Leaders whose responsibilities include the operational command and control of the armed forces or of a non-State armed group</a:t>
            </a:r>
          </a:p>
          <a:p>
            <a:pPr lvl="1" eaLnBrk="1" hangingPunct="1"/>
            <a:r>
              <a:rPr lang="en-US" b="0" baseline="0" dirty="0"/>
              <a:t> Combatants may be privileged or unprivileged.  </a:t>
            </a:r>
            <a:r>
              <a:rPr lang="en-US" b="1" baseline="0" dirty="0"/>
              <a:t>The fact that a combatant is unprivileged does NOT, however, imply that unprivileged belligerents have no rights.  At a minimum, in any type of conflict, they are entitled to humane treatment and the customary international law protections found in Common Article 3 of the Geneva Conventions and (in international armed conflict) Article 75 of Additional Protocol I.</a:t>
            </a:r>
          </a:p>
          <a:p>
            <a:pPr lvl="1" eaLnBrk="1" hangingPunct="1"/>
            <a:r>
              <a:rPr lang="en-US" b="0" baseline="0" dirty="0"/>
              <a:t>Under LOAC, there are both status-based combatants (for example, the enemy’s military forces in uniform), and conduct-based combatants (for example, someone who starts shooting at you on the battlefield, or otherwise demonstrates hostile act/hostile intent). </a:t>
            </a:r>
          </a:p>
          <a:p>
            <a:pPr lvl="1" eaLnBrk="1" hangingPunct="1"/>
            <a:r>
              <a:rPr lang="en-US" b="0" baseline="0" dirty="0"/>
              <a:t> The Standing Rules of Engagement (ROE), and supplemental mission-specific ROE, frequently provide more specific guidance on who the United States considers an enemy combatant.  [Instructor: Tailor discussion on this and the next slide to threats your unit will likely face].</a:t>
            </a:r>
          </a:p>
          <a:p>
            <a:pPr lvl="1" eaLnBrk="1" hangingPunct="1"/>
            <a:endParaRPr lang="en-US" b="0" baseline="0" dirty="0"/>
          </a:p>
          <a:p>
            <a:pPr lvl="1" eaLnBrk="1" hangingPunct="1"/>
            <a:r>
              <a:rPr lang="en-US" b="1" baseline="0" dirty="0"/>
              <a:t> REFERENCES</a:t>
            </a:r>
            <a:r>
              <a:rPr lang="en-US" b="0" baseline="0" dirty="0"/>
              <a:t>: DoD Law of War Manual, Chapters 4 and 5; Chairman of the Joint Chiefs Instruction (CJCSI) 3121.01B [soon to be 3121.01C], Standing Rules of Engagement (SROE)/Standing Rules for the Use of Force (SRUF) for U.S. Forces (13 June 2005) ; and Chapters 2 and 5 of the Operational Law Handbook.</a:t>
            </a:r>
            <a:endParaRPr lang="en-US" b="0" dirty="0"/>
          </a:p>
        </p:txBody>
      </p:sp>
    </p:spTree>
    <p:extLst>
      <p:ext uri="{BB962C8B-B14F-4D97-AF65-F5344CB8AC3E}">
        <p14:creationId xmlns:p14="http://schemas.microsoft.com/office/powerpoint/2010/main" val="299983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B9C947DF-9C7F-466B-8022-2A335437C2BB}" type="slidenum">
              <a:rPr lang="en-US" smtClean="0"/>
              <a:pPr>
                <a:defRPr/>
              </a:pPr>
              <a:t>16</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85800" y="4343400"/>
            <a:ext cx="5486400" cy="4343400"/>
          </a:xfrm>
          <a:noFill/>
          <a:ln/>
        </p:spPr>
        <p:txBody>
          <a:bodyPr/>
          <a:lstStyle/>
          <a:p>
            <a:pPr eaLnBrk="1" hangingPunct="1"/>
            <a:r>
              <a:rPr lang="en-US" dirty="0"/>
              <a:t> Instructor Comments</a:t>
            </a:r>
          </a:p>
          <a:p>
            <a:pPr marL="514350" lvl="1" eaLnBrk="1" hangingPunct="1"/>
            <a:r>
              <a:rPr lang="en-US" sz="900" dirty="0"/>
              <a:t> The relationship between status under the laws of war and status under the rules of engagement (ROE) may be confusing.  Ensure you keep these concepts separate and understand the relationship between the two.  </a:t>
            </a:r>
          </a:p>
          <a:p>
            <a:pPr lvl="1"/>
            <a:r>
              <a:rPr lang="en-US" sz="900" dirty="0"/>
              <a:t> Refer to the DOD</a:t>
            </a:r>
            <a:r>
              <a:rPr lang="en-US" sz="900" baseline="0" dirty="0"/>
              <a:t> LOW Manual.  </a:t>
            </a:r>
            <a:r>
              <a:rPr lang="en-US" sz="900" dirty="0"/>
              <a:t> </a:t>
            </a:r>
            <a:r>
              <a:rPr lang="en-US" sz="900" b="1" dirty="0"/>
              <a:t>Additional categories of combatants include </a:t>
            </a:r>
            <a:r>
              <a:rPr lang="en-US" sz="900" b="1" u="sng" dirty="0"/>
              <a:t>participants</a:t>
            </a:r>
            <a:r>
              <a:rPr lang="en-US" sz="900" b="1" u="sng" baseline="0" dirty="0"/>
              <a:t> in a levee en masse</a:t>
            </a:r>
            <a:r>
              <a:rPr lang="en-US" sz="900" b="1" baseline="0" dirty="0"/>
              <a:t> and </a:t>
            </a:r>
            <a:r>
              <a:rPr lang="en-US" sz="900" b="1" u="sng" baseline="0" dirty="0"/>
              <a:t>leaders </a:t>
            </a:r>
            <a:r>
              <a:rPr lang="en-US" sz="1000" b="1" i="0" u="sng" strike="noStrike" kern="1200" baseline="0" dirty="0">
                <a:solidFill>
                  <a:schemeClr val="tx1"/>
                </a:solidFill>
                <a:latin typeface="Arial" charset="0"/>
                <a:ea typeface="+mn-ea"/>
                <a:cs typeface="+mn-cs"/>
              </a:rPr>
              <a:t>whose responsibilities include the operational command and control of the armed forces or of a non-State armed group</a:t>
            </a:r>
            <a:r>
              <a:rPr lang="en-US" sz="1000" b="1" i="0" u="none" strike="noStrike" kern="1200" baseline="0" dirty="0">
                <a:solidFill>
                  <a:schemeClr val="tx1"/>
                </a:solidFill>
                <a:latin typeface="Arial" charset="0"/>
                <a:ea typeface="+mn-ea"/>
                <a:cs typeface="+mn-cs"/>
              </a:rPr>
              <a:t>.  See DoD </a:t>
            </a:r>
            <a:r>
              <a:rPr lang="en-US" sz="1000" b="1" i="0" u="none" strike="noStrike" kern="1200" baseline="0" dirty="0" err="1">
                <a:solidFill>
                  <a:schemeClr val="tx1"/>
                </a:solidFill>
                <a:latin typeface="Arial" charset="0"/>
                <a:ea typeface="+mn-ea"/>
                <a:cs typeface="+mn-cs"/>
              </a:rPr>
              <a:t>LoWM</a:t>
            </a:r>
            <a:r>
              <a:rPr lang="en-US" sz="1000" b="1" i="0" u="none" strike="noStrike" kern="1200" baseline="0" dirty="0">
                <a:solidFill>
                  <a:schemeClr val="tx1"/>
                </a:solidFill>
                <a:latin typeface="Arial" charset="0"/>
                <a:ea typeface="+mn-ea"/>
                <a:cs typeface="+mn-cs"/>
              </a:rPr>
              <a:t> para. 5.7.2.</a:t>
            </a:r>
            <a:endParaRPr lang="en-US" sz="800" b="1" dirty="0"/>
          </a:p>
          <a:p>
            <a:pPr marL="514350" lvl="1" eaLnBrk="1" hangingPunct="1"/>
            <a:r>
              <a:rPr lang="en-US" sz="900" b="0" dirty="0"/>
              <a:t> Any combatant belonging to a declared hostile force may be engaged with force at any time.</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sz="900" dirty="0">
                <a:solidFill>
                  <a:srgbClr val="003366"/>
                </a:solidFill>
              </a:rPr>
              <a:t>Unprivileged Belligerents are either persons who have lost their lawful combatant status due to their failure</a:t>
            </a:r>
            <a:r>
              <a:rPr lang="en-US" sz="900" baseline="0" dirty="0">
                <a:solidFill>
                  <a:srgbClr val="003366"/>
                </a:solidFill>
              </a:rPr>
              <a:t> to comply with LOAC </a:t>
            </a:r>
            <a:r>
              <a:rPr lang="en-US" sz="900" dirty="0">
                <a:solidFill>
                  <a:srgbClr val="003366"/>
                </a:solidFill>
              </a:rPr>
              <a:t>or are persons who have forfeited one or more of the</a:t>
            </a:r>
            <a:r>
              <a:rPr lang="en-US" sz="900" baseline="0" dirty="0">
                <a:solidFill>
                  <a:srgbClr val="003366"/>
                </a:solidFill>
              </a:rPr>
              <a:t> </a:t>
            </a:r>
            <a:r>
              <a:rPr lang="en-US" sz="900" dirty="0">
                <a:solidFill>
                  <a:srgbClr val="003366"/>
                </a:solidFill>
              </a:rPr>
              <a:t>protections of civilian status by engaging in hostilities. </a:t>
            </a:r>
            <a:r>
              <a:rPr lang="en-US" sz="900" b="1" dirty="0">
                <a:solidFill>
                  <a:srgbClr val="003366"/>
                </a:solidFill>
              </a:rPr>
              <a:t>DoD </a:t>
            </a:r>
            <a:r>
              <a:rPr lang="en-US" sz="900" b="1" dirty="0" err="1">
                <a:solidFill>
                  <a:srgbClr val="003366"/>
                </a:solidFill>
              </a:rPr>
              <a:t>LoWM</a:t>
            </a:r>
            <a:r>
              <a:rPr lang="en-US" sz="900" b="1" dirty="0">
                <a:solidFill>
                  <a:srgbClr val="003366"/>
                </a:solidFill>
              </a:rPr>
              <a:t> para 4.3.4</a:t>
            </a:r>
            <a:r>
              <a:rPr lang="en-US" sz="900" dirty="0">
                <a:solidFill>
                  <a:srgbClr val="003366"/>
                </a:solidFill>
              </a:rPr>
              <a:t>.</a:t>
            </a:r>
            <a:endParaRPr lang="en-US" sz="900" b="0" dirty="0"/>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sz="900" b="0" dirty="0"/>
              <a:t>Persons </a:t>
            </a:r>
            <a:r>
              <a:rPr lang="en-US" sz="900" b="0" baseline="0" dirty="0"/>
              <a:t>can also </a:t>
            </a:r>
            <a:r>
              <a:rPr lang="en-US" sz="900" b="0" dirty="0"/>
              <a:t>legitimately be targeted due to their conduct. For example, an individual who takes a direct part in hostilities and</a:t>
            </a:r>
            <a:r>
              <a:rPr lang="en-US" sz="900" b="0" baseline="0" dirty="0"/>
              <a:t> who</a:t>
            </a:r>
            <a:r>
              <a:rPr lang="en-US" sz="900" b="0" dirty="0"/>
              <a:t> does not meet the LOAC criteria of a lawful combatant (for example, a civilian planting IEDs) is</a:t>
            </a:r>
            <a:r>
              <a:rPr lang="en-US" sz="900" b="0" baseline="0" dirty="0"/>
              <a:t> an unprivileged belligerent—they have no privilege to use lethal force</a:t>
            </a:r>
            <a:r>
              <a:rPr lang="en-US" sz="900" b="0" dirty="0"/>
              <a:t>. An unprivileged belligerent may be</a:t>
            </a:r>
            <a:r>
              <a:rPr lang="en-US" sz="900" b="0" baseline="0" dirty="0"/>
              <a:t> targeted, </a:t>
            </a:r>
            <a:r>
              <a:rPr lang="en-US" sz="900" b="0" dirty="0"/>
              <a:t>is not entitled to POW status if captured, and may be tried for their crimes and does not enjoy “combatant immunity.” However, </a:t>
            </a:r>
            <a:r>
              <a:rPr lang="en-US" sz="900" b="1" baseline="0" dirty="0"/>
              <a:t>the fact that a combatant is unprivileged does NOT imply that unprivileged belligerents have no rights.  At a minimum, in any type of conflict, they are entitled to humane treatment and the customary international law protections found in Common Article 3 of the Geneva Conventions and (in international armed conflict) Article 75 of Additional Protocol I.</a:t>
            </a:r>
          </a:p>
          <a:p>
            <a:pPr marL="514350" lvl="1" eaLnBrk="1" hangingPunct="1"/>
            <a:endParaRPr lang="en-US" sz="900" b="0" dirty="0"/>
          </a:p>
          <a:p>
            <a:pPr marL="514350" lvl="1" eaLnBrk="1" hangingPunct="1"/>
            <a:r>
              <a:rPr lang="en-US" sz="900" b="0" dirty="0"/>
              <a:t> Explain “Hostile Act” and “Hostile Intent” – </a:t>
            </a:r>
            <a:r>
              <a:rPr lang="en-US" sz="900" b="0" u="sng" dirty="0"/>
              <a:t>Use Examples</a:t>
            </a:r>
          </a:p>
          <a:p>
            <a:pPr lvl="2" eaLnBrk="1" hangingPunct="1">
              <a:buFontTx/>
              <a:buChar char="•"/>
            </a:pPr>
            <a:r>
              <a:rPr lang="en-US" sz="900" b="1" dirty="0"/>
              <a:t> Hostile Act:</a:t>
            </a:r>
            <a:r>
              <a:rPr lang="en-US" sz="900" dirty="0"/>
              <a:t>  An attack or other use of force against the United States, U.S. forces, and, in certain circumstances, U.S. nationals, their property, U.S. commercial assets, and/or other designated non-U.S. forces, foreign nationals and their property.  It is also force used directly to preclude or impede the mission and/or duties of U.S. forces, including the recovery of U.S. personnel and vital U.S. Government property. A hostile act triggers the right to use </a:t>
            </a:r>
            <a:r>
              <a:rPr lang="en-US" sz="900" i="1" dirty="0"/>
              <a:t>necessary and proportionate</a:t>
            </a:r>
            <a:r>
              <a:rPr lang="en-US" sz="900" dirty="0"/>
              <a:t> force</a:t>
            </a:r>
            <a:r>
              <a:rPr lang="en-US" sz="900" baseline="0" dirty="0"/>
              <a:t> </a:t>
            </a:r>
            <a:r>
              <a:rPr lang="en-US" sz="900" dirty="0"/>
              <a:t>in self defense to deter, neutralize, or destroy the threat.</a:t>
            </a:r>
          </a:p>
          <a:p>
            <a:pPr lvl="2" eaLnBrk="1" hangingPunct="1">
              <a:buFontTx/>
              <a:buChar char="•"/>
            </a:pPr>
            <a:r>
              <a:rPr lang="en-US" sz="900" dirty="0"/>
              <a:t> </a:t>
            </a:r>
            <a:r>
              <a:rPr lang="en-US" sz="900" b="1" dirty="0"/>
              <a:t>Hostile Intent:</a:t>
            </a:r>
            <a:r>
              <a:rPr lang="en-US" sz="900" dirty="0"/>
              <a:t>  The threat of </a:t>
            </a:r>
            <a:r>
              <a:rPr lang="en-US" sz="900" u="sng" dirty="0"/>
              <a:t>imminent</a:t>
            </a:r>
            <a:r>
              <a:rPr lang="en-US" sz="900" dirty="0"/>
              <a:t> use of force against the United States, U.S. forces, or other designated persons and property. It is also the threat of force used directly to preclude or impede the mission and/or duties of U.S. forces, including the recovery of U.S. personnel and vital U.S. Government property.  When hostile intent is present, the right exists to use </a:t>
            </a:r>
            <a:r>
              <a:rPr lang="en-US" sz="900" i="1" dirty="0"/>
              <a:t>proportional force</a:t>
            </a:r>
            <a:r>
              <a:rPr lang="en-US" sz="900" dirty="0"/>
              <a:t> in self defense to deter, neutralize, or destroy the threat.</a:t>
            </a:r>
          </a:p>
          <a:p>
            <a:pPr lvl="2" eaLnBrk="1" hangingPunct="1">
              <a:buFontTx/>
              <a:buNone/>
            </a:pPr>
            <a:endParaRPr lang="en-US" sz="900" dirty="0"/>
          </a:p>
          <a:p>
            <a:pPr marL="628650" lvl="1" indent="-171450" eaLnBrk="1" hangingPunct="1"/>
            <a:r>
              <a:rPr lang="en-US" sz="900" dirty="0"/>
              <a:t>Civilians</a:t>
            </a:r>
            <a:r>
              <a:rPr lang="en-US" sz="900" baseline="0" dirty="0"/>
              <a:t> – refer to the DOD LOW Manual – Civilians may not be made the object of attack unless they take Direct Part in Hostilities.  </a:t>
            </a:r>
            <a:endParaRPr lang="en-US" sz="900" dirty="0"/>
          </a:p>
          <a:p>
            <a:pPr lvl="2" eaLnBrk="1" hangingPunct="1">
              <a:buFontTx/>
              <a:buNone/>
            </a:pPr>
            <a:endParaRPr lang="en-US" sz="900" dirty="0"/>
          </a:p>
          <a:p>
            <a:pPr marL="514350" lvl="1" eaLnBrk="1" hangingPunct="1"/>
            <a:r>
              <a:rPr lang="en-US" sz="900" b="0" dirty="0"/>
              <a:t> Commanders have an inherent right to defen</a:t>
            </a:r>
            <a:r>
              <a:rPr lang="en-US" sz="900" b="0" baseline="0" dirty="0"/>
              <a:t>d their units, and a Soldier’s right to self-defense is a subset of unit self-defense</a:t>
            </a:r>
            <a:r>
              <a:rPr lang="en-US" sz="900" b="0" dirty="0"/>
              <a:t>.</a:t>
            </a:r>
            <a:r>
              <a:rPr lang="en-US" sz="900" b="0" baseline="0" dirty="0"/>
              <a:t> </a:t>
            </a:r>
            <a:r>
              <a:rPr lang="en-US" sz="900" b="0" dirty="0"/>
              <a:t>The inherent right of self defense provides U.S. armed forces with the ability to respond, with measured force, whenever they come under attack. The principle of military necessity underlies the justification for using force—i.e.,</a:t>
            </a:r>
            <a:r>
              <a:rPr lang="en-US" sz="900" b="0" baseline="0" dirty="0"/>
              <a:t> unit or individual self-defense to preserve the ability to fight and win in the future.</a:t>
            </a:r>
            <a:endParaRPr lang="en-US" sz="900" dirty="0"/>
          </a:p>
        </p:txBody>
      </p:sp>
    </p:spTree>
    <p:extLst>
      <p:ext uri="{BB962C8B-B14F-4D97-AF65-F5344CB8AC3E}">
        <p14:creationId xmlns:p14="http://schemas.microsoft.com/office/powerpoint/2010/main" val="376010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06E66A77-2F29-490A-BBC0-96BF51638076}" type="slidenum">
              <a:rPr lang="en-US" smtClean="0"/>
              <a:pPr>
                <a:defRPr/>
              </a:pPr>
              <a:t>17</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b="0" dirty="0"/>
              <a:t> It is a fundamental purpose of the LOAC to safeguard certain fundamental rights of persons who fall into the hands of the armed forces, particularly prisoners or war, detainees, and internees.  Treating these individuals humanely is required by international and U.S. law, provides an incentive for others to surrender, and lessens their will to resist.  If our enemies believe they have no incentive to surrender, because they feel that they will not be treated humanely, they are more likely to resist and fight to the death.</a:t>
            </a:r>
          </a:p>
        </p:txBody>
      </p:sp>
    </p:spTree>
    <p:extLst>
      <p:ext uri="{BB962C8B-B14F-4D97-AF65-F5344CB8AC3E}">
        <p14:creationId xmlns:p14="http://schemas.microsoft.com/office/powerpoint/2010/main" val="311316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F826DACA-917E-46A0-A534-4D6E04CB128A}" type="slidenum">
              <a:rPr lang="en-US" smtClean="0"/>
              <a:pPr>
                <a:defRPr/>
              </a:pPr>
              <a:t>18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a:t>
            </a:r>
            <a:r>
              <a:rPr lang="en-US" b="0" dirty="0"/>
              <a:t>The protection and treatment rights, as well as the obligation to treat captives humanely, attach at the moment they are taken into captivity.  Geneva Convention Relative to the Treatment of Prisoners of War Art. 5,  August 12, 1949, 6 U.S.T. 3316, 75 U.N.T.S. 135 [hereinafter GC III].</a:t>
            </a:r>
          </a:p>
          <a:p>
            <a:pPr marL="514350" lvl="1" eaLnBrk="1" hangingPunct="1"/>
            <a:r>
              <a:rPr lang="en-US" b="0" dirty="0"/>
              <a:t> For a list of practical considerations</a:t>
            </a:r>
            <a:r>
              <a:rPr lang="en-US" b="0" baseline="0" dirty="0"/>
              <a:t> in detainee operations, as well as more information on the five S’s and T, see Appendix A to Chapter 11, “Detainee Operations”, in the Operational Law Handbook.</a:t>
            </a:r>
            <a:br>
              <a:rPr lang="en-US" b="0" dirty="0"/>
            </a:br>
            <a:endParaRPr lang="en-US" b="0" dirty="0"/>
          </a:p>
        </p:txBody>
      </p:sp>
    </p:spTree>
    <p:extLst>
      <p:ext uri="{BB962C8B-B14F-4D97-AF65-F5344CB8AC3E}">
        <p14:creationId xmlns:p14="http://schemas.microsoft.com/office/powerpoint/2010/main" val="116026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1E8E1BEC-1E11-406D-BC0C-80E630124ADD}" type="slidenum">
              <a:rPr lang="en-US" smtClean="0"/>
              <a:pPr>
                <a:defRPr/>
              </a:pPr>
              <a:t>19</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b="0" dirty="0"/>
              <a:t> Killing or torturing</a:t>
            </a:r>
            <a:r>
              <a:rPr lang="en-US" b="0" baseline="0" dirty="0"/>
              <a:t> detainees, or lesser forms of mistreatment, are crimes under the LOAC and the Uniform Code of Military Justice.  If committed by civilians, these crimes can be prosecuted under federal law.</a:t>
            </a:r>
          </a:p>
          <a:p>
            <a:pPr lvl="1" eaLnBrk="1" hangingPunct="1"/>
            <a:r>
              <a:rPr lang="en-US" b="0" baseline="0" dirty="0"/>
              <a:t> Humane treatment is the minimum standard for all detainees.  We will talk about this on the next slide.</a:t>
            </a:r>
          </a:p>
          <a:p>
            <a:pPr lvl="1" eaLnBrk="1" hangingPunct="1"/>
            <a:r>
              <a:rPr lang="en-US" b="0" baseline="0" dirty="0"/>
              <a:t> Field Manual 2-22.3, Human Intelligence Collection Operations (6 Sep 2006) and the Detainee Treatment Act of 2005 mandate that </a:t>
            </a:r>
            <a:r>
              <a:rPr lang="en-US" b="1" baseline="0" dirty="0"/>
              <a:t>ONLY</a:t>
            </a:r>
            <a:r>
              <a:rPr lang="en-US" b="0" baseline="0" dirty="0"/>
              <a:t> trained and certified interrogators (i.e., those who have been to a Defense Intelligence Agency-approved interrogator course) can conduct interrogations. FM 2-22.3 defines interrogations as “the systematic effort to procure information to answer specific collection requirements by direct and indirect questioning techniques of a person who is in the custody of the forces conducting the questioning.”</a:t>
            </a:r>
          </a:p>
          <a:p>
            <a:pPr lvl="1" eaLnBrk="1" hangingPunct="1"/>
            <a:r>
              <a:rPr lang="en-US" b="0" baseline="0" dirty="0"/>
              <a:t> Soldiers in the field CAN conduct tactical questioning, which FM 2-22.3 defines as “the expedient initial questioning for information of immediate tactical value.  (DoD Directive 3115.09 defines it as “The field-expedient initial questioning for information of immediate tactical value of a captured or detained person at or near the point of capture and before the individual is placed in a detention facility.” Tactical questioning is limited to direct questioning. Tactical questioning should be short, with at least two Soldiers present.</a:t>
            </a:r>
          </a:p>
          <a:p>
            <a:pPr lvl="1" eaLnBrk="1" hangingPunct="1"/>
            <a:r>
              <a:rPr lang="en-US" b="0" baseline="0" dirty="0"/>
              <a:t> </a:t>
            </a:r>
            <a:r>
              <a:rPr lang="en-US" sz="1000" b="0" dirty="0">
                <a:solidFill>
                  <a:srgbClr val="003366"/>
                </a:solidFill>
                <a:latin typeface="Arial" charset="0"/>
                <a:cs typeface="+mn-cs"/>
              </a:rPr>
              <a:t>Torture is not only unlawful, but studies show it frequently produces unreliable information</a:t>
            </a:r>
            <a:r>
              <a:rPr lang="en-US" sz="1000" b="0" baseline="0" dirty="0">
                <a:solidFill>
                  <a:srgbClr val="003366"/>
                </a:solidFill>
                <a:latin typeface="Arial" charset="0"/>
                <a:cs typeface="+mn-cs"/>
              </a:rPr>
              <a:t> and leaves lasting psychological scars on those who commit it. U.S. forces do not torture detainees, ever.</a:t>
            </a:r>
          </a:p>
          <a:p>
            <a:pPr lvl="1" eaLnBrk="1" hangingPunct="1"/>
            <a:r>
              <a:rPr lang="en-US" sz="1000" b="0" baseline="0" dirty="0">
                <a:solidFill>
                  <a:srgbClr val="003366"/>
                </a:solidFill>
                <a:latin typeface="Arial" charset="0"/>
                <a:cs typeface="+mn-cs"/>
              </a:rPr>
              <a:t> For more information on tactical questioning vs. interrogations, see Chapter 6, “Intelligence Law and Interrogation Operations”, in the Operational Law Handbook.</a:t>
            </a:r>
            <a:endParaRPr lang="en-US" b="0" dirty="0"/>
          </a:p>
        </p:txBody>
      </p:sp>
    </p:spTree>
    <p:extLst>
      <p:ext uri="{BB962C8B-B14F-4D97-AF65-F5344CB8AC3E}">
        <p14:creationId xmlns:p14="http://schemas.microsoft.com/office/powerpoint/2010/main" val="83591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A9A511BA-2D2D-4B0B-B1D6-F4D5C2531825}" type="slidenum">
              <a:rPr lang="en-US" smtClean="0"/>
              <a:pPr>
                <a:defRPr/>
              </a:pPr>
              <a:t>2</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buNone/>
            </a:pPr>
            <a:r>
              <a:rPr lang="en-US" sz="1000" b="1" dirty="0"/>
              <a:t>Select Note Pages contain instruction comments to assist with your presentation.</a:t>
            </a:r>
          </a:p>
          <a:p>
            <a:endParaRPr lang="en-US" sz="10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1" dirty="0"/>
              <a:t>This Standard Training Package (STP) is current as of </a:t>
            </a:r>
            <a:r>
              <a:rPr lang="en-US" b="1" dirty="0"/>
              <a:t>21 October 2024</a:t>
            </a:r>
            <a:r>
              <a:rPr lang="en-US" sz="1000" b="1" dirty="0"/>
              <a:t>. </a:t>
            </a:r>
            <a:r>
              <a:rPr lang="en-US" sz="1000" b="1" kern="1200" dirty="0">
                <a:solidFill>
                  <a:schemeClr val="tx1"/>
                </a:solidFill>
                <a:effectLst/>
                <a:latin typeface="Arial" charset="0"/>
                <a:ea typeface="+mn-ea"/>
                <a:cs typeface="+mn-cs"/>
              </a:rPr>
              <a:t>To ensure this is the most current version, please go to https://tjaglcs.army.mil/  and locate the STPs within the "Training" area/box of the </a:t>
            </a:r>
            <a:r>
              <a:rPr lang="en-US" sz="1000" b="1" kern="1200" dirty="0" err="1">
                <a:solidFill>
                  <a:schemeClr val="tx1"/>
                </a:solidFill>
                <a:effectLst/>
                <a:latin typeface="Arial" charset="0"/>
                <a:ea typeface="+mn-ea"/>
                <a:cs typeface="+mn-cs"/>
              </a:rPr>
              <a:t>tjaglcs</a:t>
            </a:r>
            <a:r>
              <a:rPr lang="en-US" sz="1000" b="1" kern="1200" dirty="0">
                <a:solidFill>
                  <a:schemeClr val="tx1"/>
                </a:solidFill>
                <a:effectLst/>
                <a:latin typeface="Arial" charset="0"/>
                <a:ea typeface="+mn-ea"/>
                <a:cs typeface="+mn-cs"/>
              </a:rPr>
              <a:t> 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b="0" dirty="0"/>
              <a:t> The</a:t>
            </a:r>
            <a:r>
              <a:rPr lang="en-US" b="0" baseline="0" dirty="0"/>
              <a:t> authors of this STP STRONGLY recommended that briefers review the DoD Law of War Manual (available at: http://www.dod.mil/dodgc/).  The DoD LOW Manual is the current comprehensive DoD position on many nuanced areas of the law of war.  The Law of War Manual is updated by the DoD Office of General Counsel and </a:t>
            </a:r>
            <a:r>
              <a:rPr lang="en-US" sz="1000" b="0" i="0" u="none" strike="noStrike" kern="1200" baseline="0" dirty="0">
                <a:solidFill>
                  <a:schemeClr val="tx1"/>
                </a:solidFill>
                <a:latin typeface="Arial" charset="0"/>
                <a:ea typeface="+mn-ea"/>
                <a:cs typeface="+mn-cs"/>
              </a:rPr>
              <a:t>represents the legal views of the Department of Defense.</a:t>
            </a:r>
          </a:p>
          <a:p>
            <a:pPr marL="0" marR="0" lvl="0" indent="0" algn="l" defTabSz="914400" rtl="0" eaLnBrk="1" fontAlgn="base" latinLnBrk="0" hangingPunct="1">
              <a:lnSpc>
                <a:spcPct val="100000"/>
              </a:lnSpc>
              <a:spcBef>
                <a:spcPct val="30000"/>
              </a:spcBef>
              <a:spcAft>
                <a:spcPct val="0"/>
              </a:spcAft>
              <a:buClrTx/>
              <a:buSzTx/>
              <a:buFontTx/>
              <a:buChar char="•"/>
              <a:tabLst/>
              <a:defRPr/>
            </a:pPr>
            <a:endParaRPr lang="en-US" b="0" baseline="0" dirty="0"/>
          </a:p>
          <a:p>
            <a:pPr eaLnBrk="1" hangingPunct="1"/>
            <a:r>
              <a:rPr lang="en-US" b="0" baseline="0" dirty="0"/>
              <a:t> Briefers should also obtain and read in advance Chapter 2 of the Operational Law Handbook.  In addition, obtain, review as needed, and have available copies of the Law of Armed Conflict Deskbook and Law of Armed Conflict Documentary Supplement.  These publications are updated annually and provide a quick reference to prepare for and answer questions during presentations.  They may be downloaded from JAG University (under the Library tab) and CLAMO (https://www.jagcnet.army.mil/CLAMO).  In particular, Appendix A to Chapter 2 of the Operational Law Handbook provides a useful two-page summary for briefing tactical units.</a:t>
            </a:r>
          </a:p>
          <a:p>
            <a:pPr eaLnBrk="1" hangingPunct="1">
              <a:buNone/>
            </a:pPr>
            <a:r>
              <a:rPr lang="en-US" b="0" baseline="0" dirty="0"/>
              <a:t> </a:t>
            </a:r>
          </a:p>
          <a:p>
            <a:pPr marL="0" marR="0" indent="0" algn="l" defTabSz="914400" rtl="0" eaLnBrk="1" fontAlgn="base" latinLnBrk="0" hangingPunct="1">
              <a:lnSpc>
                <a:spcPct val="100000"/>
              </a:lnSpc>
              <a:spcBef>
                <a:spcPct val="30000"/>
              </a:spcBef>
              <a:spcAft>
                <a:spcPct val="0"/>
              </a:spcAft>
              <a:buClrTx/>
              <a:buSzTx/>
              <a:tabLst/>
              <a:defRPr/>
            </a:pPr>
            <a:r>
              <a:rPr lang="en-US" b="0" baseline="0" dirty="0"/>
              <a:t> Army Regulation (AR) 350-1, Army Training and Leader Development (10 December 2017), Table F-2, is the source document for the Soldier’s Rules and the scope of this STP.  Table F-2 lists three levels of training (A, B, and C) for the law of war and detainee operations.  This presentation helps with Level B training in MTOE units, conducted by a qualified Judge Advocate or Paralegal NCO per AR 350-1.  It emphasizes the principles set forth in the Soldier’s Rules, as well as proper treatment of detainees to include the 5 Ss and T (search, segregate, silence, speed to a safe area, safeguard, and tag).  It also stresses individual and command responsibility to establish adequate supervision and control processes to ensure proper treatment and prevent abuse of detainees.</a:t>
            </a:r>
          </a:p>
          <a:p>
            <a:pPr marL="0" marR="0" indent="0" algn="l" defTabSz="914400" rtl="0" eaLnBrk="1" fontAlgn="base" latinLnBrk="0" hangingPunct="1">
              <a:lnSpc>
                <a:spcPct val="100000"/>
              </a:lnSpc>
              <a:spcBef>
                <a:spcPct val="30000"/>
              </a:spcBef>
              <a:spcAft>
                <a:spcPct val="0"/>
              </a:spcAft>
              <a:buClrTx/>
              <a:buSzTx/>
              <a:tabLst/>
              <a:defRPr/>
            </a:pPr>
            <a:endParaRPr lang="en-US" b="0" baseline="0" dirty="0"/>
          </a:p>
          <a:p>
            <a:pPr marL="0" marR="0" indent="0" algn="l" defTabSz="914400" rtl="0" eaLnBrk="1" fontAlgn="base" latinLnBrk="0" hangingPunct="1">
              <a:lnSpc>
                <a:spcPct val="100000"/>
              </a:lnSpc>
              <a:spcBef>
                <a:spcPct val="30000"/>
              </a:spcBef>
              <a:spcAft>
                <a:spcPct val="0"/>
              </a:spcAft>
              <a:buClrTx/>
              <a:buSzTx/>
              <a:tabLst/>
              <a:defRPr/>
            </a:pPr>
            <a:r>
              <a:rPr lang="en-US" b="0" dirty="0"/>
              <a:t> Before providing training, trainers and Chiefs of Operational Law must consult AR 350-1, Table F-2</a:t>
            </a:r>
            <a:r>
              <a:rPr lang="en-US" b="0" baseline="0" dirty="0"/>
              <a:t>, for additional guidance on training objectives, qualified trainers, and tailoring and integrating training to particular unit missions and activities.</a:t>
            </a:r>
            <a:endParaRPr lang="en-US" b="0" dirty="0"/>
          </a:p>
        </p:txBody>
      </p:sp>
    </p:spTree>
    <p:extLst>
      <p:ext uri="{BB962C8B-B14F-4D97-AF65-F5344CB8AC3E}">
        <p14:creationId xmlns:p14="http://schemas.microsoft.com/office/powerpoint/2010/main" val="307186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DA52F0D0-575F-4ABF-B4FC-1CA4DD4D2534}" type="slidenum">
              <a:rPr lang="en-US" smtClean="0"/>
              <a:pPr>
                <a:defRPr/>
              </a:pPr>
              <a:t>20</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a:t>
            </a:r>
            <a:r>
              <a:rPr lang="en-US" b="0" dirty="0"/>
              <a:t>Geneva Convention III, Art. 13, provides for the Humane Treatment of prisoners of war (PWs).  Regardless of status (Detainee, PW, Internee), always provide humane treatment to individuals in your custody.</a:t>
            </a:r>
          </a:p>
          <a:p>
            <a:pPr marL="514350" lvl="1" eaLnBrk="1" hangingPunct="1"/>
            <a:r>
              <a:rPr lang="en-US" b="0" baseline="0" dirty="0"/>
              <a:t> Humane Treatment of all detainees is required in all military operations.  See </a:t>
            </a:r>
            <a:r>
              <a:rPr lang="en-US" b="0" dirty="0"/>
              <a:t>Common Article 3 of the 1949 Geneva Conventions; Para.</a:t>
            </a:r>
            <a:r>
              <a:rPr lang="en-US" b="0" baseline="0" dirty="0"/>
              <a:t> 1-5.a. of </a:t>
            </a:r>
            <a:r>
              <a:rPr lang="en-US" b="0" dirty="0"/>
              <a:t>Army Regulation (AR) 190-8, Enemy Prisoners of War, Retained Personnel, Civilian Internees, and Other Detainees</a:t>
            </a:r>
            <a:r>
              <a:rPr lang="en-US" b="0" baseline="0" dirty="0"/>
              <a:t> (1 Oct 1997); and </a:t>
            </a:r>
            <a:r>
              <a:rPr lang="en-US" sz="1000" b="0" kern="1200" dirty="0">
                <a:solidFill>
                  <a:schemeClr val="tx1"/>
                </a:solidFill>
                <a:latin typeface="Arial" charset="0"/>
                <a:ea typeface="+mn-ea"/>
                <a:cs typeface="+mn-cs"/>
              </a:rPr>
              <a:t>Executive Order 13,567 and its Fact Sheet, which require humane treatment of detainees</a:t>
            </a:r>
            <a:r>
              <a:rPr lang="en-US" sz="1000" b="0" kern="1200" baseline="0" dirty="0">
                <a:solidFill>
                  <a:schemeClr val="tx1"/>
                </a:solidFill>
                <a:latin typeface="Arial" charset="0"/>
                <a:ea typeface="+mn-ea"/>
                <a:cs typeface="+mn-cs"/>
              </a:rPr>
              <a:t> across the spectrum of conflict situations.</a:t>
            </a:r>
          </a:p>
          <a:p>
            <a:pPr marL="514350" lvl="1" eaLnBrk="1" hangingPunct="1"/>
            <a:r>
              <a:rPr lang="en-US" sz="1000" b="0" kern="1200" baseline="0" dirty="0">
                <a:solidFill>
                  <a:schemeClr val="tx1"/>
                </a:solidFill>
                <a:latin typeface="Arial" charset="0"/>
                <a:ea typeface="+mn-ea"/>
                <a:cs typeface="+mn-cs"/>
              </a:rPr>
              <a:t> For further information on the humane treatment standard, see Chapter 12, “Detainee Operations”, in the Operational Law Handbook.</a:t>
            </a:r>
            <a:endParaRPr lang="en-US" b="0" dirty="0"/>
          </a:p>
        </p:txBody>
      </p:sp>
    </p:spTree>
    <p:extLst>
      <p:ext uri="{BB962C8B-B14F-4D97-AF65-F5344CB8AC3E}">
        <p14:creationId xmlns:p14="http://schemas.microsoft.com/office/powerpoint/2010/main" val="135355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7AA9E3DE-19F6-4DCE-8C3E-9D40EDE9AC86}" type="slidenum">
              <a:rPr lang="en-US" smtClean="0"/>
              <a:pPr>
                <a:defRPr/>
              </a:pPr>
              <a:t>21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Protect detained personnel from violence, intimidation, insults, and public curiosity.  GPW, Art. 13.  Photographing an enemy prisoner of war (EPW) for the purpose of aiding in his identification is not a violation of the LOAC.  However, photos taken or “staged” to degrade or humiliate an EPW serve no lawful military purpose.</a:t>
            </a:r>
          </a:p>
          <a:p>
            <a:pPr marL="514350" lvl="1" eaLnBrk="1" hangingPunct="1"/>
            <a:r>
              <a:rPr lang="en-US" dirty="0"/>
              <a:t> DOD civilian employees and contractor personnel and all federal employees and civilian contractor personnel performing missions, such as handling and interrogations of DOD detained personnel at DOD facilities, must comply with international and domestic law.  This includes, but is not limited to, US Treaty obligations, the Military Extraterritorial Jurisdiction Act (MEJA) as amended by the National Defense Authorization Act for Fiscal Year 2005 (see Section 3267(1)(A) of Title 18), the War Crimes Act, 18 U.S.C. 2441 (2000),</a:t>
            </a:r>
            <a:r>
              <a:rPr lang="en-US" baseline="0" dirty="0"/>
              <a:t> and even prosecution under the Uniform Code of Military Justice (Article 2(a)(10) extends jurisdiction to some civilians accompanying the forces).</a:t>
            </a:r>
            <a:endParaRPr lang="en-US" dirty="0"/>
          </a:p>
          <a:p>
            <a:pPr marL="514350" lvl="1" eaLnBrk="1" hangingPunct="1"/>
            <a:r>
              <a:rPr lang="en-US" baseline="0" dirty="0"/>
              <a:t> Article 3 of the Convention Against Torture and Other Cruel, Inhuman, or Degrading Punishment (CAT), which the U.S. has signed and ratified, requires that “no State Party shall expel, return (“</a:t>
            </a:r>
            <a:r>
              <a:rPr lang="en-US" i="1" baseline="0" dirty="0"/>
              <a:t>refouler</a:t>
            </a:r>
            <a:r>
              <a:rPr lang="en-US" baseline="0" dirty="0"/>
              <a:t>”, or extradite a person to another State where they are substantial grounds for believing that he would be in danger of being subjected to torture.” For a time, the U.S. halted detainee transfers to certain facilities and units in Afghanistan in 2011-12 due to allegations of detainee mistreatment by Afghan authorities. If you see or hear credible information that foreign forces are mistreating detainees, report this to your chain of command.</a:t>
            </a:r>
            <a:endParaRPr lang="en-US" dirty="0"/>
          </a:p>
        </p:txBody>
      </p:sp>
    </p:spTree>
    <p:extLst>
      <p:ext uri="{BB962C8B-B14F-4D97-AF65-F5344CB8AC3E}">
        <p14:creationId xmlns:p14="http://schemas.microsoft.com/office/powerpoint/2010/main" val="426459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F2EE6BF4-7E72-44B6-8200-CA3B904F6E3B}" type="slidenum">
              <a:rPr lang="en-US" smtClean="0"/>
              <a:pPr>
                <a:defRPr/>
              </a:pPr>
              <a:t>22</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b="0" dirty="0"/>
              <a:t> Females shall be treated with all the regard due to their sex and shall in all cases benefit by treatment as favorable as that granted to men.  Geneva Convention for the Amelioration of the Condition of the Wounded and Sick in the Armed Forces in the Field Art. 12, Aug. 12, 1949, 6 U.S.T. 3114, 75 U.N.T.S. 31 [hereinafter GC I].   Depicted here: Marines of the Female Searching Force RCT 1 (Regimental Combat Team 1), search an Iraqi woman at a checkpoint leading into the heavily guarded city of Fallujah, Iraq on Sunday, February 6, 2005.</a:t>
            </a:r>
          </a:p>
        </p:txBody>
      </p:sp>
    </p:spTree>
    <p:extLst>
      <p:ext uri="{BB962C8B-B14F-4D97-AF65-F5344CB8AC3E}">
        <p14:creationId xmlns:p14="http://schemas.microsoft.com/office/powerpoint/2010/main" val="172656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B52CA0A0-1140-4C05-8EBE-2530883C6F8A}" type="slidenum">
              <a:rPr lang="en-US" smtClean="0"/>
              <a:pPr>
                <a:defRPr/>
              </a:pPr>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533400" y="4343400"/>
            <a:ext cx="5791200" cy="4114800"/>
          </a:xfrm>
          <a:noFill/>
          <a:ln/>
        </p:spPr>
        <p:txBody>
          <a:bodyPr/>
          <a:lstStyle/>
          <a:p>
            <a:pPr eaLnBrk="1" hangingPunct="1"/>
            <a:r>
              <a:rPr lang="en-US" dirty="0"/>
              <a:t> Instructor Comments</a:t>
            </a:r>
          </a:p>
          <a:p>
            <a:pPr marL="514350" lvl="1" eaLnBrk="1" hangingPunct="1"/>
            <a:r>
              <a:rPr lang="en-US" b="0" dirty="0"/>
              <a:t> Individuals who are sick or wounded, and who cease to fight, shall be treated humanely, without any adverse distinction founded on race, nationality, religion, sex, or any other similar criteria. They are to be respected and protected in all circumstances. GC I, Arts. 12 &amp; 13. </a:t>
            </a:r>
          </a:p>
          <a:p>
            <a:pPr marL="514350" lvl="1" eaLnBrk="1" hangingPunct="1"/>
            <a:r>
              <a:rPr lang="en-US" b="0" dirty="0"/>
              <a:t> Instruction note: The immediacy of this requirement depends on mission execution, self-defense/defense of unit members, and other operational necessities present when collection and care of wounded is needed. Use common sense and your best judgment</a:t>
            </a:r>
            <a:r>
              <a:rPr lang="en-US" b="0" baseline="0" dirty="0"/>
              <a:t> based on the tactical situation and resources available.</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baseline="0" dirty="0"/>
              <a:t> </a:t>
            </a:r>
            <a:r>
              <a:rPr lang="en-US" sz="1000" b="0" kern="1200" dirty="0">
                <a:solidFill>
                  <a:schemeClr val="tx1"/>
                </a:solidFill>
                <a:latin typeface="Arial" charset="0"/>
                <a:ea typeface="+mn-ea"/>
                <a:cs typeface="+mn-cs"/>
              </a:rPr>
              <a:t>Per Appendix A of </a:t>
            </a:r>
            <a:r>
              <a:rPr lang="da-DK" sz="1000" b="0" kern="1200" dirty="0">
                <a:solidFill>
                  <a:schemeClr val="tx1"/>
                </a:solidFill>
                <a:latin typeface="Arial" charset="0"/>
                <a:ea typeface="+mn-ea"/>
                <a:cs typeface="+mn-cs"/>
              </a:rPr>
              <a:t>ATP 4-02.3</a:t>
            </a:r>
            <a:r>
              <a:rPr lang="en-US" sz="1000" b="0" kern="1200" dirty="0">
                <a:solidFill>
                  <a:schemeClr val="tx1"/>
                </a:solidFill>
                <a:latin typeface="Arial" charset="0"/>
                <a:ea typeface="+mn-ea"/>
                <a:cs typeface="+mn-cs"/>
              </a:rPr>
              <a:t>, the order of treatment for triage is Immediate (life/limb), Delayed (severe but can wait), Minimal (minor, ambulatory), Expectant (extreme injury, palliative care).</a:t>
            </a:r>
          </a:p>
          <a:p>
            <a:pPr marL="514350" lvl="1" eaLnBrk="1" hangingPunct="1"/>
            <a:endParaRPr lang="en-US" b="0" dirty="0"/>
          </a:p>
        </p:txBody>
      </p:sp>
    </p:spTree>
    <p:extLst>
      <p:ext uri="{BB962C8B-B14F-4D97-AF65-F5344CB8AC3E}">
        <p14:creationId xmlns:p14="http://schemas.microsoft.com/office/powerpoint/2010/main" val="171683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1456B0C0-4519-4523-95A1-3A27140C7266}" type="slidenum">
              <a:rPr lang="en-US" smtClean="0"/>
              <a:pPr>
                <a:defRPr/>
              </a:pPr>
              <a:t>24</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spcBef>
                <a:spcPct val="0"/>
              </a:spcBef>
            </a:pPr>
            <a:r>
              <a:rPr lang="en-US" b="0" dirty="0"/>
              <a:t> There is no such thing as a “mercy killing” in the LOAC.  You have a duty to attempt to render or provide medical treatment to the sick and wounded. </a:t>
            </a:r>
          </a:p>
          <a:p>
            <a:pPr marL="514350" lvl="1" eaLnBrk="1" hangingPunct="1">
              <a:spcBef>
                <a:spcPct val="0"/>
              </a:spcBef>
            </a:pPr>
            <a:r>
              <a:rPr lang="en-US" b="0" dirty="0"/>
              <a:t> In this case, the Convening Authority reduced the sentence to confinement for a period of one year.</a:t>
            </a:r>
          </a:p>
          <a:p>
            <a:pPr lvl="1" eaLnBrk="1" hangingPunct="1"/>
            <a:endParaRPr lang="en-US" dirty="0"/>
          </a:p>
        </p:txBody>
      </p:sp>
    </p:spTree>
    <p:extLst>
      <p:ext uri="{BB962C8B-B14F-4D97-AF65-F5344CB8AC3E}">
        <p14:creationId xmlns:p14="http://schemas.microsoft.com/office/powerpoint/2010/main" val="1794290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CC858355-6F14-4730-9317-A5795602D5DC}" type="slidenum">
              <a:rPr lang="en-US" smtClean="0"/>
              <a:pPr>
                <a:defRPr/>
              </a:pPr>
              <a:t>25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dirty="0"/>
              <a:t> Instructor Comments</a:t>
            </a:r>
          </a:p>
          <a:p>
            <a:pPr eaLnBrk="1" hangingPunct="1"/>
            <a:endParaRPr lang="en-US" b="0" dirty="0"/>
          </a:p>
          <a:p>
            <a:pPr lvl="1" eaLnBrk="1" hangingPunct="1"/>
            <a:r>
              <a:rPr lang="en-US" b="0" dirty="0"/>
              <a:t> Recent examples include </a:t>
            </a:r>
            <a:r>
              <a:rPr lang="en-US" sz="1000" b="0" i="0" kern="1200" dirty="0">
                <a:solidFill>
                  <a:schemeClr val="tx1"/>
                </a:solidFill>
                <a:effectLst/>
                <a:latin typeface="Arial" charset="0"/>
                <a:ea typeface="+mn-ea"/>
                <a:cs typeface="+mn-cs"/>
              </a:rPr>
              <a:t>posing with a dead prisoner's body on the battlefield.  </a:t>
            </a:r>
            <a:endParaRPr lang="en-US" b="0" dirty="0"/>
          </a:p>
        </p:txBody>
      </p:sp>
    </p:spTree>
    <p:extLst>
      <p:ext uri="{BB962C8B-B14F-4D97-AF65-F5344CB8AC3E}">
        <p14:creationId xmlns:p14="http://schemas.microsoft.com/office/powerpoint/2010/main" val="83594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2C16BFB1-0B12-4512-BF80-BDC118371417}" type="slidenum">
              <a:rPr lang="en-US" smtClean="0"/>
              <a:pPr>
                <a:defRPr/>
              </a:pPr>
              <a:t>26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57150" indent="-57150" eaLnBrk="1" hangingPunct="1"/>
            <a:r>
              <a:rPr lang="en-US" dirty="0"/>
              <a:t> Instructor Comments</a:t>
            </a:r>
          </a:p>
          <a:p>
            <a:pPr marL="514350" lvl="1" indent="-57150" eaLnBrk="1" hangingPunct="1">
              <a:lnSpc>
                <a:spcPct val="90000"/>
              </a:lnSpc>
            </a:pPr>
            <a:r>
              <a:rPr lang="en-US" sz="900" dirty="0"/>
              <a:t> Protected Persons.  The law of war generally prohibits the intentional targeting of protected persons, such as civilians and medical/religious personnel, under any circumstances. </a:t>
            </a:r>
          </a:p>
          <a:p>
            <a:pPr marL="514350" lvl="1" indent="-57150" eaLnBrk="1" hangingPunct="1">
              <a:lnSpc>
                <a:spcPct val="90000"/>
              </a:lnSpc>
            </a:pPr>
            <a:r>
              <a:rPr lang="en-US" sz="900" dirty="0"/>
              <a:t> Protected Places.  In general, civilian objects, such as hospitals, churches and mosques, are protected from intentional attack or destruction.  However, objects may be attacked</a:t>
            </a:r>
            <a:r>
              <a:rPr lang="en-US" sz="900" baseline="0" dirty="0"/>
              <a:t> if they become military objectives</a:t>
            </a:r>
            <a:r>
              <a:rPr lang="en-US" sz="900" dirty="0"/>
              <a:t>. </a:t>
            </a:r>
            <a:r>
              <a:rPr lang="en-US" sz="900" baseline="0" dirty="0"/>
              <a:t> Military objectives, insofar as objects are concerned, include “any object which by its nature, location, purpose or use makes an effective contribution to military action and whose total or partial destruction, capture or neutralization, in the circumstances ruling at the time, offers a definite military advantage.”  Law of War Manual para. 5.6.3.  In circumstances that do not amount to an attack, the law of war still protects enemy property.  In general, enemy property may not be seized or destroyed unless imperatively demanded by the necessities of war.  See para. 5.17 of the DoD Law of War Manual for details. </a:t>
            </a:r>
          </a:p>
          <a:p>
            <a:pPr marL="514350" lvl="1" indent="-57150" eaLnBrk="1" hangingPunct="1">
              <a:lnSpc>
                <a:spcPct val="90000"/>
              </a:lnSpc>
            </a:pPr>
            <a:r>
              <a:rPr lang="en-US" sz="900" dirty="0"/>
              <a:t>Incomplete Intelligence:  There may be situations where because of incomplete intelligence or the failure of the enemy to abide by the law of armed</a:t>
            </a:r>
            <a:r>
              <a:rPr lang="en-US" sz="900" baseline="0" dirty="0"/>
              <a:t> conflict</a:t>
            </a:r>
            <a:r>
              <a:rPr lang="en-US" sz="900" dirty="0"/>
              <a:t>, civilian casualties occur.  Example: Al Firdus Bunker.  During the first Persian Gulf War (1991), U.S. military planners identified this Baghdad bunker as an Iraqi military command and control center. Barbed wire surrounded the complex, it was camouflaged, armed sentries guarded its entrance and exit points, and electronic intelligence identified its activation.  Unknown to coalition planners, however, some Iraqi civilians may have used upper levels of the facility as nighttime sleeping quarters.  The bunker was bombed, allegedly resulting in 300 civilian casualties. Was there a violation of the law of war?  No.  Based on information gathered by Coalition planners, the commander made an assessment that the target was a military objective.  Although the attack may have resulted in unfortunate civilian deaths, there was no law of war violation because the attackers acted in good faith based upon the information reasonably available at the time the decision to attack was made. </a:t>
            </a:r>
            <a:r>
              <a:rPr lang="en-US" sz="900" i="1" dirty="0"/>
              <a:t>See </a:t>
            </a:r>
            <a:r>
              <a:rPr lang="en-US" sz="900" dirty="0"/>
              <a:t>DEPARTMENT OF DEFENSE, CONDUCT OF THE PERSIAN GULF WAR, FINAL REPORT TO CONGRESS 615-16 (1992).</a:t>
            </a:r>
          </a:p>
        </p:txBody>
      </p:sp>
    </p:spTree>
    <p:extLst>
      <p:ext uri="{BB962C8B-B14F-4D97-AF65-F5344CB8AC3E}">
        <p14:creationId xmlns:p14="http://schemas.microsoft.com/office/powerpoint/2010/main" val="55668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A40FE1B0-894F-42B9-B66D-5C8291019ECD}" type="slidenum">
              <a:rPr lang="en-US" smtClean="0"/>
              <a:pPr>
                <a:defRPr/>
              </a:pPr>
              <a:t>27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buClr>
                <a:schemeClr val="tx1"/>
              </a:buClr>
            </a:pPr>
            <a:r>
              <a:rPr lang="en-US" dirty="0"/>
              <a:t> </a:t>
            </a:r>
            <a:r>
              <a:rPr lang="en-US" b="1" dirty="0"/>
              <a:t>Warning requirements exist</a:t>
            </a:r>
            <a:r>
              <a:rPr lang="en-US" b="1" baseline="0" dirty="0"/>
              <a:t> </a:t>
            </a:r>
            <a:r>
              <a:rPr lang="en-US" b="1" dirty="0"/>
              <a:t>before certain medical units, vessels, or facilities forfeit their protection from being made the</a:t>
            </a:r>
            <a:r>
              <a:rPr lang="en-US" b="1" baseline="0" dirty="0"/>
              <a:t> </a:t>
            </a:r>
            <a:r>
              <a:rPr lang="en-US" b="1" dirty="0"/>
              <a:t>object of attack. (DoD </a:t>
            </a:r>
            <a:r>
              <a:rPr lang="en-US" b="1" dirty="0" err="1"/>
              <a:t>LoWM</a:t>
            </a:r>
            <a:r>
              <a:rPr lang="en-US" b="1" dirty="0"/>
              <a:t> para. 5.11.5.1)  However, units may return fire in self-defense (</a:t>
            </a:r>
            <a:r>
              <a:rPr lang="en-US" b="1" i="1" dirty="0"/>
              <a:t>See</a:t>
            </a:r>
            <a:r>
              <a:rPr lang="en-US" b="1" i="0" dirty="0"/>
              <a:t> DoD </a:t>
            </a:r>
            <a:r>
              <a:rPr lang="en-US" b="1" i="0" dirty="0" err="1"/>
              <a:t>LoWM</a:t>
            </a:r>
            <a:r>
              <a:rPr lang="en-US" b="1" i="0" dirty="0"/>
              <a:t> para. </a:t>
            </a:r>
            <a:r>
              <a:rPr lang="en-US" sz="1000" b="1" i="0" u="none" strike="noStrike" kern="1200" baseline="0" dirty="0">
                <a:solidFill>
                  <a:schemeClr val="tx1"/>
                </a:solidFill>
                <a:latin typeface="Arial" charset="0"/>
                <a:ea typeface="+mn-ea"/>
                <a:cs typeface="+mn-cs"/>
              </a:rPr>
              <a:t>7.17.1.2, 7.10.3.2).</a:t>
            </a:r>
            <a:endParaRPr lang="en-US" b="1" dirty="0"/>
          </a:p>
          <a:p>
            <a:pPr marL="514350" lvl="1" eaLnBrk="1" hangingPunct="1">
              <a:buClr>
                <a:schemeClr val="tx1"/>
              </a:buClr>
            </a:pPr>
            <a:r>
              <a:rPr lang="en-US" dirty="0"/>
              <a:t> There are three recognized medical marking emblems under the Geneva Conventions and Protocol III:</a:t>
            </a:r>
            <a:r>
              <a:rPr lang="en-US" baseline="0" dirty="0"/>
              <a:t> </a:t>
            </a:r>
            <a:r>
              <a:rPr lang="en-US" dirty="0"/>
              <a:t>the Red Cross, Red Crescent and Red Crystal. See GC I, Art. 38 and Protocol III of the Geneva Conventions dated 8 December 2005.  The crystal may be used alone or may incorporate another recognized symbol in accordance with Article 3 of Protocol III.  These symbols may be affixed to buildings, vehicles, aircraft, and armbands.  Objects or individuals marked with these symbols are to be respected and protected from attack.  GC I, Art. 19.  However, if these symbols are misused to commit “acts harmful to the enemy,” then the protection they afford is forfeited.  GC I, Art. 21. </a:t>
            </a:r>
          </a:p>
          <a:p>
            <a:pPr marL="514350" lvl="1" eaLnBrk="1" hangingPunct="1">
              <a:buClr>
                <a:schemeClr val="tx1"/>
              </a:buClr>
            </a:pPr>
            <a:r>
              <a:rPr lang="en-US" dirty="0"/>
              <a:t> Medical symbols can be misused:</a:t>
            </a:r>
          </a:p>
          <a:p>
            <a:pPr lvl="2" eaLnBrk="1" hangingPunct="1">
              <a:buClr>
                <a:schemeClr val="tx1"/>
              </a:buClr>
              <a:buFontTx/>
              <a:buChar char="•"/>
            </a:pPr>
            <a:r>
              <a:rPr lang="en-US" dirty="0"/>
              <a:t> Medical personnel lose protected status if they take direct role in combat </a:t>
            </a:r>
          </a:p>
          <a:p>
            <a:pPr lvl="2" eaLnBrk="1" hangingPunct="1">
              <a:buClr>
                <a:schemeClr val="tx1"/>
              </a:buClr>
              <a:buFontTx/>
              <a:buChar char="•"/>
            </a:pPr>
            <a:r>
              <a:rPr lang="en-US" dirty="0"/>
              <a:t> Marked ambulance vehicles should not be armed (no tanks w/ medical</a:t>
            </a:r>
            <a:r>
              <a:rPr lang="en-US" baseline="0" dirty="0"/>
              <a:t> markings</a:t>
            </a:r>
            <a:r>
              <a:rPr lang="en-US" dirty="0"/>
              <a:t>)</a:t>
            </a:r>
          </a:p>
          <a:p>
            <a:pPr marL="914400" marR="0" lvl="2" indent="0" algn="l" defTabSz="914400" rtl="0" eaLnBrk="1" fontAlgn="base" latinLnBrk="0" hangingPunct="1">
              <a:lnSpc>
                <a:spcPct val="100000"/>
              </a:lnSpc>
              <a:spcBef>
                <a:spcPct val="30000"/>
              </a:spcBef>
              <a:spcAft>
                <a:spcPct val="0"/>
              </a:spcAft>
              <a:buClr>
                <a:schemeClr val="tx1"/>
              </a:buClr>
              <a:buSzTx/>
              <a:buFontTx/>
              <a:buChar char="•"/>
              <a:tabLst/>
              <a:defRPr/>
            </a:pPr>
            <a:r>
              <a:rPr lang="en-US" sz="1000" kern="1200" dirty="0">
                <a:solidFill>
                  <a:schemeClr val="tx1"/>
                </a:solidFill>
                <a:effectLst/>
                <a:latin typeface="Arial" charset="0"/>
                <a:ea typeface="+mn-ea"/>
                <a:cs typeface="+mn-cs"/>
              </a:rPr>
              <a:t>The </a:t>
            </a:r>
            <a:r>
              <a:rPr lang="en-US" sz="1000" b="1" kern="1200" dirty="0">
                <a:solidFill>
                  <a:schemeClr val="tx1"/>
                </a:solidFill>
                <a:effectLst/>
                <a:latin typeface="Arial" charset="0"/>
                <a:ea typeface="+mn-ea"/>
                <a:cs typeface="+mn-cs"/>
              </a:rPr>
              <a:t>fact that sick or wounded members of the armed forces are nursed in these hospitals</a:t>
            </a:r>
            <a:r>
              <a:rPr lang="en-US" sz="1000" kern="1200" dirty="0">
                <a:solidFill>
                  <a:schemeClr val="tx1"/>
                </a:solidFill>
                <a:effectLst/>
                <a:latin typeface="Arial" charset="0"/>
                <a:ea typeface="+mn-ea"/>
                <a:cs typeface="+mn-cs"/>
              </a:rPr>
              <a:t>, or the </a:t>
            </a:r>
            <a:r>
              <a:rPr lang="en-US" sz="1000" b="1" kern="1200" dirty="0">
                <a:solidFill>
                  <a:schemeClr val="tx1"/>
                </a:solidFill>
                <a:effectLst/>
                <a:latin typeface="Arial" charset="0"/>
                <a:ea typeface="+mn-ea"/>
                <a:cs typeface="+mn-cs"/>
              </a:rPr>
              <a:t>presence of small arms and ammunition </a:t>
            </a:r>
            <a:r>
              <a:rPr lang="en-US" sz="1000" kern="1200" dirty="0">
                <a:solidFill>
                  <a:schemeClr val="tx1"/>
                </a:solidFill>
                <a:effectLst/>
                <a:latin typeface="Arial" charset="0"/>
                <a:ea typeface="+mn-ea"/>
                <a:cs typeface="+mn-cs"/>
              </a:rPr>
              <a:t>taken from such combatants and not yet handed to the proper service, </a:t>
            </a:r>
            <a:r>
              <a:rPr lang="en-US" sz="1000" b="1" kern="1200" dirty="0">
                <a:solidFill>
                  <a:schemeClr val="tx1"/>
                </a:solidFill>
                <a:effectLst/>
                <a:latin typeface="Arial" charset="0"/>
                <a:ea typeface="+mn-ea"/>
                <a:cs typeface="+mn-cs"/>
              </a:rPr>
              <a:t>shall </a:t>
            </a:r>
            <a:r>
              <a:rPr lang="en-US" sz="1000" b="1" u="sng" kern="1200" dirty="0">
                <a:solidFill>
                  <a:schemeClr val="tx1"/>
                </a:solidFill>
                <a:effectLst/>
                <a:latin typeface="Arial" charset="0"/>
                <a:ea typeface="+mn-ea"/>
                <a:cs typeface="+mn-cs"/>
              </a:rPr>
              <a:t>not</a:t>
            </a:r>
            <a:r>
              <a:rPr lang="en-US" sz="1000" b="1" kern="1200" dirty="0">
                <a:solidFill>
                  <a:schemeClr val="tx1"/>
                </a:solidFill>
                <a:effectLst/>
                <a:latin typeface="Arial" charset="0"/>
                <a:ea typeface="+mn-ea"/>
                <a:cs typeface="+mn-cs"/>
              </a:rPr>
              <a:t> be considered acts harmful to the enemy</a:t>
            </a:r>
            <a:r>
              <a:rPr lang="en-US" sz="1000" kern="1200" dirty="0">
                <a:solidFill>
                  <a:schemeClr val="tx1"/>
                </a:solidFill>
                <a:effectLst/>
                <a:latin typeface="Arial" charset="0"/>
                <a:ea typeface="+mn-ea"/>
                <a:cs typeface="+mn-cs"/>
              </a:rPr>
              <a:t>.</a:t>
            </a:r>
            <a:r>
              <a:rPr lang="en-US" sz="1000" kern="1200" baseline="0" dirty="0">
                <a:solidFill>
                  <a:schemeClr val="tx1"/>
                </a:solidFill>
                <a:effectLst/>
                <a:latin typeface="Arial" charset="0"/>
                <a:ea typeface="+mn-ea"/>
                <a:cs typeface="+mn-cs"/>
              </a:rPr>
              <a:t>  DoD </a:t>
            </a:r>
            <a:r>
              <a:rPr lang="en-US" sz="1000" kern="1200" baseline="0" dirty="0" err="1">
                <a:solidFill>
                  <a:schemeClr val="tx1"/>
                </a:solidFill>
                <a:effectLst/>
                <a:latin typeface="Arial" charset="0"/>
                <a:ea typeface="+mn-ea"/>
                <a:cs typeface="+mn-cs"/>
              </a:rPr>
              <a:t>LoWM</a:t>
            </a:r>
            <a:r>
              <a:rPr lang="en-US" sz="1000" kern="1200" baseline="0" dirty="0">
                <a:solidFill>
                  <a:schemeClr val="tx1"/>
                </a:solidFill>
                <a:effectLst/>
                <a:latin typeface="Arial" charset="0"/>
                <a:ea typeface="+mn-ea"/>
                <a:cs typeface="+mn-cs"/>
              </a:rPr>
              <a:t> Section </a:t>
            </a:r>
            <a:r>
              <a:rPr lang="nb-NO" sz="1000" kern="1200" dirty="0">
                <a:solidFill>
                  <a:schemeClr val="tx1"/>
                </a:solidFill>
                <a:effectLst/>
                <a:latin typeface="Arial" charset="0"/>
                <a:ea typeface="+mn-ea"/>
                <a:cs typeface="+mn-cs"/>
              </a:rPr>
              <a:t>7.17.1.1.</a:t>
            </a:r>
            <a:endParaRPr lang="nb-NO" dirty="0"/>
          </a:p>
        </p:txBody>
      </p:sp>
    </p:spTree>
    <p:extLst>
      <p:ext uri="{BB962C8B-B14F-4D97-AF65-F5344CB8AC3E}">
        <p14:creationId xmlns:p14="http://schemas.microsoft.com/office/powerpoint/2010/main" val="2536375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3884DF64-588E-4EB1-B79A-82D59F84312A}" type="slidenum">
              <a:rPr lang="en-US" smtClean="0"/>
              <a:pPr>
                <a:defRPr/>
              </a:pPr>
              <a:t>28</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Don’t target or attack what isn’t required to accomplish a mission or achieve a military objective.  The attack or bombardment, by whatever means, of towns, villages, dwellings, or buildings which are undefended is prohibited.  HR, Art. 25.</a:t>
            </a:r>
          </a:p>
          <a:p>
            <a:pPr marL="514350" lvl="1" eaLnBrk="1" hangingPunct="1"/>
            <a:r>
              <a:rPr lang="en-US" dirty="0"/>
              <a:t> As discussed earlier, limit attacks to military objectives— i.e.</a:t>
            </a:r>
            <a:r>
              <a:rPr lang="en-US" i="1" dirty="0"/>
              <a:t>, </a:t>
            </a:r>
            <a:r>
              <a:rPr lang="en-US" dirty="0"/>
              <a:t>combatants, and those objects which by their nature, location, purpose, or use make an effective contribution to military action and whose total or partial destruction, capture or neutralization, in the circumstances ruling at the time, offers a definite military advantage—are permissible objects of attack (including bombardment).  Military objectives include, for example, factories producing munitions and military supplies, military camps, warehouses storing munitions and military supplies, ports and railroads being used for the transportation of military supplies, and other places that are for the accommodation of troops or the support of military operations.  FM 6-27, para. 2-56.</a:t>
            </a:r>
          </a:p>
          <a:p>
            <a:pPr marL="514350" lvl="1" eaLnBrk="1" hangingPunct="1"/>
            <a:r>
              <a:rPr lang="en-US" dirty="0"/>
              <a:t> Soldiers</a:t>
            </a:r>
            <a:r>
              <a:rPr lang="en-US" baseline="0" dirty="0"/>
              <a:t> do not engage in destruction for destruction’s sake. Consider effects-based operational planning and remember that in the future, the mission may change and we may be responsible for rebuilding!</a:t>
            </a:r>
            <a:endParaRPr lang="en-US" dirty="0"/>
          </a:p>
          <a:p>
            <a:pPr eaLnBrk="1" hangingPunct="1"/>
            <a:endParaRPr lang="en-US" dirty="0"/>
          </a:p>
        </p:txBody>
      </p:sp>
    </p:spTree>
    <p:extLst>
      <p:ext uri="{BB962C8B-B14F-4D97-AF65-F5344CB8AC3E}">
        <p14:creationId xmlns:p14="http://schemas.microsoft.com/office/powerpoint/2010/main" val="395349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0C85A92B-3F67-4726-9814-70462DC6560D}" type="slidenum">
              <a:rPr lang="en-US" smtClean="0"/>
              <a:pPr>
                <a:defRPr/>
              </a:pPr>
              <a:t>29</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a:t>
            </a:r>
            <a:r>
              <a:rPr lang="en-US" b="0" dirty="0"/>
              <a:t>Civilians are to be respected and are not to be made the subject of attack.  However, this protection is not absolute and requires civilians to abstain from all hostile acts.  Hostile acts are those acts intended to cause actual harm to the personnel and/or equipment of the armed forces (See Note Page, Slide 14, for definition of Hostile Act).</a:t>
            </a:r>
          </a:p>
          <a:p>
            <a:pPr marL="514350" lvl="1" eaLnBrk="1" hangingPunct="1"/>
            <a:r>
              <a:rPr lang="en-US" b="0" baseline="0" dirty="0"/>
              <a:t> Unless the Rules of Engagement authorize collective self-defense of foreign forces, civilians, property, and interests, always contact local authorities to counter threats to the local population.  Per Appendix A of the SROE, CJCSI 3121.01B, only the President or Secretary of Defense may authorize collective self-defense.</a:t>
            </a:r>
            <a:endParaRPr lang="en-US" b="0" dirty="0"/>
          </a:p>
        </p:txBody>
      </p:sp>
    </p:spTree>
    <p:extLst>
      <p:ext uri="{BB962C8B-B14F-4D97-AF65-F5344CB8AC3E}">
        <p14:creationId xmlns:p14="http://schemas.microsoft.com/office/powerpoint/2010/main" val="317739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B9A764A1-05F1-49A7-9441-7024D74BAF9E}" type="slidenum">
              <a:rPr lang="en-US" smtClean="0"/>
              <a:pPr>
                <a:defRPr/>
              </a:pPr>
              <a:t>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b="0" dirty="0"/>
              <a:t> The</a:t>
            </a:r>
            <a:r>
              <a:rPr lang="en-US" b="0" baseline="0" dirty="0"/>
              <a:t> Geneva Conventions of 1949 require that all members of each ratifying nation’s military forces be trained in the LOAC.</a:t>
            </a:r>
          </a:p>
          <a:p>
            <a:pPr lvl="1" eaLnBrk="1" hangingPunct="1"/>
            <a:r>
              <a:rPr lang="en-US" b="0" baseline="0" dirty="0"/>
              <a:t> Paragraph 5.8.1 of </a:t>
            </a:r>
            <a:r>
              <a:rPr lang="en-US" b="0" dirty="0"/>
              <a:t>DEPARTMENT</a:t>
            </a:r>
            <a:r>
              <a:rPr lang="en-US" b="0" baseline="0" dirty="0"/>
              <a:t> OF DEFENSE DIRECTIVE 2311.01E, DOD LAW OF WAR PROGRAM (9 May 2006, Change 1 15 Nov 2010) [hereinafter DODD 2311.01E] directs the Secretary of the Army to “provide directives, publications, instructions, and training so the principles and rules of the law of war will be known to members of [the Army]. Such knowledge will be commensurate with each individual’s duties and responsibilities.]</a:t>
            </a:r>
          </a:p>
        </p:txBody>
      </p:sp>
    </p:spTree>
    <p:extLst>
      <p:ext uri="{BB962C8B-B14F-4D97-AF65-F5344CB8AC3E}">
        <p14:creationId xmlns:p14="http://schemas.microsoft.com/office/powerpoint/2010/main" val="711092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D7F46DA4-13AF-43F7-AEE9-7C7C872BFA21}" type="slidenum">
              <a:rPr lang="en-US" smtClean="0"/>
              <a:pPr>
                <a:defRPr/>
              </a:pPr>
              <a:t>30</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dirty="0"/>
              <a:t> These protections are reflected in what is known as Common Article 3 of the 1949 Geneva Conventions.  It is DOD Policy to provide these “minimum” to all DoD detainees.  DoDD 2310.01E, DOD DETAINEE PROGRAM.</a:t>
            </a:r>
          </a:p>
        </p:txBody>
      </p:sp>
    </p:spTree>
    <p:extLst>
      <p:ext uri="{BB962C8B-B14F-4D97-AF65-F5344CB8AC3E}">
        <p14:creationId xmlns:p14="http://schemas.microsoft.com/office/powerpoint/2010/main" val="32276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D1366660-18E1-40C9-AFAA-D6E0C24F3AE8}" type="slidenum">
              <a:rPr lang="en-US" smtClean="0"/>
              <a:pPr>
                <a:defRPr/>
              </a:pPr>
              <a:t>31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dirty="0"/>
              <a:t> Anytime property is taken, it must be accounted for with both the property owner and your command.  SFC Williams tried to use military necessity as an excuse for taking an SUV from an Iraqi.  Further investigation into the incident revealed that SFC Williams did not properly report or account for taking the SUV and then attempted to cover up his actions when he failed to return the vehicle to its owner.</a:t>
            </a:r>
          </a:p>
        </p:txBody>
      </p:sp>
    </p:spTree>
    <p:extLst>
      <p:ext uri="{BB962C8B-B14F-4D97-AF65-F5344CB8AC3E}">
        <p14:creationId xmlns:p14="http://schemas.microsoft.com/office/powerpoint/2010/main" val="2237907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76FF08FF-B783-4E3E-8AB9-11198C7D2C82}" type="slidenum">
              <a:rPr lang="en-US" smtClean="0"/>
              <a:pPr>
                <a:defRPr/>
              </a:pPr>
              <a:t>32</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dirty="0"/>
              <a:t> No pillaging, under any circumstances – and at any location. Geneva Convention Relative to the Protection of Civilian Persons in Time of War Art. 33, Aug. 12, 1949, 6 U.S.T. 3516, 75 U.N.T.S. 287.</a:t>
            </a:r>
          </a:p>
          <a:p>
            <a:pPr lvl="1" eaLnBrk="1" hangingPunct="1"/>
            <a:r>
              <a:rPr lang="en-US" dirty="0"/>
              <a:t> Explain Contraband:  Any item in the possession of regular, irregular or civilian personnel in an area of operation that is designated by the rules of engagement to be contrary to the successful completion of military operations.  The definition of contraband may vary depending upon the theater of operations and the specific mission of the military organization.  Examples of contraband include, but are not limited to, personal and crew served weapons and ammunition, explosive devices and materials associated with such devices, and any other designated items whose possession could adversely impact military operations.   </a:t>
            </a:r>
          </a:p>
        </p:txBody>
      </p:sp>
    </p:spTree>
    <p:extLst>
      <p:ext uri="{BB962C8B-B14F-4D97-AF65-F5344CB8AC3E}">
        <p14:creationId xmlns:p14="http://schemas.microsoft.com/office/powerpoint/2010/main" val="2152444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5AAE5F13-797B-4B0C-BF62-90CE95AE3CDE}" type="slidenum">
              <a:rPr lang="en-US" smtClean="0"/>
              <a:pPr>
                <a:defRPr/>
              </a:pPr>
              <a:t>33</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b="0" dirty="0"/>
              <a:t> On the left, Ohrdruf</a:t>
            </a:r>
            <a:r>
              <a:rPr lang="en-US" b="0" baseline="0" dirty="0"/>
              <a:t> was the first concentration camp liberated by the Allies in World War II, and was part of the notorious Buchenwald concentration camp network.  As the Allies approached, the retreating </a:t>
            </a:r>
            <a:r>
              <a:rPr lang="en-US" b="0" dirty="0"/>
              <a:t>German guards</a:t>
            </a:r>
            <a:r>
              <a:rPr lang="en-US" b="0" baseline="0" dirty="0"/>
              <a:t> executed many of their remaining civilian prisoners who were too weak to evacuate.</a:t>
            </a:r>
          </a:p>
          <a:p>
            <a:pPr marL="514350" lvl="1" eaLnBrk="1" hangingPunct="1"/>
            <a:r>
              <a:rPr lang="en-US" b="0" baseline="0" dirty="0"/>
              <a:t> On the right, in 1968 U.S. Soldiers killed over 300 civilian villagers in My Lai and My Khe, Vietnam—mostly children, women, and elderly.  One Platoon Leader, 2LT William Calley, was tried and convicted for murder, though he claimed he was merely following orders and that other orders given were ambiguous. The event haunted those present and severely damaged U.S. credibility during and after the Vietnam conflict. </a:t>
            </a:r>
            <a:endParaRPr lang="en-US" b="0" dirty="0"/>
          </a:p>
          <a:p>
            <a:pPr marL="514350" lvl="1" eaLnBrk="1" hangingPunct="1"/>
            <a:r>
              <a:rPr lang="en-US" dirty="0"/>
              <a:t> </a:t>
            </a:r>
            <a:r>
              <a:rPr lang="en-US" b="0" dirty="0"/>
              <a:t>Moral Courage and Self Discipline are the hallmarks of a Professional Warrior.</a:t>
            </a:r>
            <a:r>
              <a:rPr lang="en-US" b="0" baseline="0" dirty="0"/>
              <a:t> At My Lai, then-Warrant Officer One Hugh C. Thompson, Jr. landed his helicopter in the line of fire between fleeing Vietnamese civilians and those pursuing them.  He confronted LT Calley, helped evacuate several civilians, and reported the massacre to his superiors, prompting an order to cease fire. Though initially criticized and threatened, Thompson and others later received the Soldier’s Medal for their personal courage and ethical conduct that stopped a massacre.</a:t>
            </a:r>
            <a:endParaRPr lang="en-US" b="0" dirty="0"/>
          </a:p>
        </p:txBody>
      </p:sp>
    </p:spTree>
    <p:extLst>
      <p:ext uri="{BB962C8B-B14F-4D97-AF65-F5344CB8AC3E}">
        <p14:creationId xmlns:p14="http://schemas.microsoft.com/office/powerpoint/2010/main" val="3530620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FBCA51C8-4B06-47E6-9C02-599E9B0945C2}" type="slidenum">
              <a:rPr lang="en-US" smtClean="0"/>
              <a:pPr>
                <a:defRPr/>
              </a:pPr>
              <a:t>34</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b="0" dirty="0"/>
              <a:t> When it comes to war crimes, “I was just following orders” is not a defense.  DoDD 2311.01E and Army policy require</a:t>
            </a:r>
            <a:r>
              <a:rPr lang="en-US" b="0" baseline="0" dirty="0"/>
              <a:t> you to report known or suspected violations of LOAC to your chain of command, whether committed by U.S. or other forces. Your chain of command will initiate an investigation into what happened. </a:t>
            </a:r>
          </a:p>
          <a:p>
            <a:pPr lvl="1" eaLnBrk="1" hangingPunct="1"/>
            <a:r>
              <a:rPr lang="en-US" b="0" baseline="0" dirty="0"/>
              <a:t> If you are not comfortable going through your chain of command, go to the JAG, the IG, or the Chaplain to report the incident.</a:t>
            </a:r>
          </a:p>
          <a:p>
            <a:pPr lvl="1" eaLnBrk="1" hangingPunct="1"/>
            <a:r>
              <a:rPr lang="en-US" b="0" baseline="0" dirty="0"/>
              <a:t> The fact that there is an investigation does not automatically mean someone is in trouble.  Often, an investigation helps the command identify changes in policy or training that make us stronger and better as a fighting force. It may also exonerate Servicemembers against inaccurate allegations, or prove they did the right thing, and documents what happened in case the same allegation comes up six months later. One thing is true though—covering up or interfering with an investigation is itself a crime.</a:t>
            </a:r>
          </a:p>
          <a:p>
            <a:pPr lvl="1" eaLnBrk="1" hangingPunct="1"/>
            <a:r>
              <a:rPr lang="en-US" b="0" baseline="0" dirty="0"/>
              <a:t> It is not easy to speak up, but the truth is worth telling.  Ask for clarification of an order that appears illegal. Do not follow orders you know violate the LOAC or are otherwise illegal. Do your best to prevent LOAC violations, and report those you see or hear about.</a:t>
            </a:r>
          </a:p>
          <a:p>
            <a:pPr lvl="1" eaLnBrk="1" hangingPunct="1"/>
            <a:endParaRPr lang="en-US" b="0" dirty="0"/>
          </a:p>
        </p:txBody>
      </p:sp>
    </p:spTree>
    <p:extLst>
      <p:ext uri="{BB962C8B-B14F-4D97-AF65-F5344CB8AC3E}">
        <p14:creationId xmlns:p14="http://schemas.microsoft.com/office/powerpoint/2010/main" val="4009326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7240527F-89BE-4981-8757-B7B72AB164FC}" type="slidenum">
              <a:rPr lang="en-US" smtClean="0"/>
              <a:pPr>
                <a:defRPr/>
              </a:pPr>
              <a:t>35</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b="0" dirty="0"/>
              <a:t> Today</a:t>
            </a:r>
            <a:r>
              <a:rPr lang="en-US" b="0" baseline="0" dirty="0"/>
              <a:t> we discussed the need for the law of armed conflict, the LOAC’s sources and purpose, and its four major principles.  We also reviewed the Soldier’s Rules, particularly the requirements to treat detainees and civilians humanely, and to prevent and report LOAC violations.</a:t>
            </a:r>
          </a:p>
          <a:p>
            <a:pPr lvl="1" eaLnBrk="1" hangingPunct="1"/>
            <a:r>
              <a:rPr lang="en-US" b="0" baseline="0" dirty="0"/>
              <a:t> [If you have prepared a handout, or tailored this briefing to a particular mission or theater, emphasize these now, and/or give time to the Commander or senior enlisted present to offer their final thoughts.]</a:t>
            </a:r>
          </a:p>
        </p:txBody>
      </p:sp>
    </p:spTree>
    <p:extLst>
      <p:ext uri="{BB962C8B-B14F-4D97-AF65-F5344CB8AC3E}">
        <p14:creationId xmlns:p14="http://schemas.microsoft.com/office/powerpoint/2010/main" val="4757959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14EA5506-1D1F-4CFE-93CA-AE4276EF3DF6}" type="slidenum">
              <a:rPr lang="en-US" smtClean="0"/>
              <a:pPr>
                <a:defRPr/>
              </a:pPr>
              <a:t>36</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0" lvl="3" eaLnBrk="1" hangingPunct="1"/>
            <a:r>
              <a:rPr lang="en-US" sz="900" b="1" dirty="0">
                <a:latin typeface="Arial" pitchFamily="34" charset="0"/>
              </a:rPr>
              <a:t>Instruction</a:t>
            </a:r>
            <a:r>
              <a:rPr lang="en-US" sz="900" b="1" baseline="0" dirty="0">
                <a:latin typeface="Arial" pitchFamily="34" charset="0"/>
              </a:rPr>
              <a:t> Note:  </a:t>
            </a:r>
          </a:p>
          <a:p>
            <a:pPr marL="0" lvl="3" algn="l" eaLnBrk="1" hangingPunct="1"/>
            <a:r>
              <a:rPr lang="en-US" sz="900" dirty="0">
                <a:latin typeface="Arial" pitchFamily="34" charset="0"/>
              </a:rPr>
              <a:t>Questions or comments about this briefing may be referred to the </a:t>
            </a:r>
            <a:r>
              <a:rPr lang="en-US" sz="900" dirty="0"/>
              <a:t>Educational Technology Distributed Learning Division</a:t>
            </a:r>
            <a:r>
              <a:rPr lang="en-US" sz="900" dirty="0">
                <a:latin typeface="Arial" pitchFamily="34" charset="0"/>
              </a:rPr>
              <a:t>, The Judge Advocate General’s Legal Center and School by going to https://jagu.army.mil and submitting a helpdesk ticket.</a:t>
            </a:r>
          </a:p>
        </p:txBody>
      </p:sp>
    </p:spTree>
    <p:extLst>
      <p:ext uri="{BB962C8B-B14F-4D97-AF65-F5344CB8AC3E}">
        <p14:creationId xmlns:p14="http://schemas.microsoft.com/office/powerpoint/2010/main" val="142176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ABA51EF7-54DA-43DE-ADA1-3267609A410D}" type="slidenum">
              <a:rPr lang="en-US" smtClean="0"/>
              <a:pPr>
                <a:defRPr/>
              </a:pPr>
              <a:t>4</a:t>
            </a:fld>
            <a:endParaRPr lang="en-US" dirty="0"/>
          </a:p>
        </p:txBody>
      </p:sp>
      <p:sp>
        <p:nvSpPr>
          <p:cNvPr id="39939" name="Rectangle 4"/>
          <p:cNvSpPr>
            <a:spLocks noGrp="1" noRot="1" noChangeAspect="1" noChangeArrowheads="1" noTextEdit="1"/>
          </p:cNvSpPr>
          <p:nvPr>
            <p:ph type="sldImg"/>
          </p:nvPr>
        </p:nvSpPr>
        <p:spPr>
          <a:ln/>
        </p:spPr>
      </p:sp>
      <p:sp>
        <p:nvSpPr>
          <p:cNvPr id="39940" name="Rectangle 5"/>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dirty="0"/>
              <a:t> </a:t>
            </a:r>
            <a:r>
              <a:rPr lang="en-US" b="0" dirty="0"/>
              <a:t>The “Law of War” (LOW) is “that part of international law that regulates the conduct of armed hostilities . . . The law of war encompasses all international law for the conduct of hostilities binding on the United States or its individual citizens, including treaties and international agreements to which the United States is a party, and applicable customary international law.” DoDD</a:t>
            </a:r>
            <a:r>
              <a:rPr lang="en-US" b="0" baseline="0" dirty="0"/>
              <a:t> 2311.01E, para. 3.1.</a:t>
            </a:r>
            <a:endParaRPr lang="en-US" b="0" dirty="0"/>
          </a:p>
          <a:p>
            <a:pPr marL="514350" lvl="1" eaLnBrk="1" hangingPunct="1"/>
            <a:r>
              <a:rPr lang="en-US" b="0" dirty="0"/>
              <a:t> The law</a:t>
            </a:r>
            <a:r>
              <a:rPr lang="en-US" b="0" baseline="0" dirty="0"/>
              <a:t> of war</a:t>
            </a:r>
            <a:r>
              <a:rPr lang="en-US" b="0" dirty="0"/>
              <a:t> is frequently</a:t>
            </a:r>
            <a:r>
              <a:rPr lang="en-US" b="0" baseline="0" dirty="0"/>
              <a:t> called the law of armed conflict, or LOAC, because many of the hostile situations we face around the world are not declared wars like World War I or II. Today I will use the term LOAC to refer to the laws of war.</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dirty="0"/>
              <a:t> Where does the LOAC come from?</a:t>
            </a:r>
            <a:r>
              <a:rPr lang="en-US" b="0" baseline="0" dirty="0"/>
              <a:t> It includes</a:t>
            </a:r>
            <a:r>
              <a:rPr lang="en-US" b="0" dirty="0"/>
              <a:t> treaties our</a:t>
            </a:r>
            <a:r>
              <a:rPr lang="en-US" b="0" baseline="0" dirty="0"/>
              <a:t> nation signs and ratifies, </a:t>
            </a:r>
            <a:r>
              <a:rPr lang="en-US" b="0" dirty="0"/>
              <a:t>and customary laws we accept as binding and always follow, no matter what. These are</a:t>
            </a:r>
            <a:r>
              <a:rPr lang="en-US" b="0" baseline="0" dirty="0"/>
              <a:t> national commitments to both U.S. and international values.</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baseline="0" dirty="0"/>
              <a:t> The Hague Regulations (HR) of 1907 include basic regulations for targeting and treatment of civilians that the U.S. still follows today. (They are an Annex to Hague Convention No. IV Respecting the Laws and Customs of War on Land, Oct. 18, 1907, 36 Stat. 2277, 1 Bevans 631).</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baseline="0" dirty="0"/>
              <a:t> The four Geneva Conventions of 1949 have been ratified by all 193 members of the United Nations and require nations to respect and protect the wounded and sick in combat or at sea, medical personnel and hospitals, prisoners of war, and civilians and their property.</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baseline="0" dirty="0"/>
              <a:t> The U.S. has signed or ratified many other international treaties governing certain weapons and protection of cultural property (like national heritage sites).  We also follow some rules even without a treaty as a matter of custom (for example, rules on targeting).</a:t>
            </a:r>
            <a:endParaRPr lang="en-US" b="0" dirty="0"/>
          </a:p>
          <a:p>
            <a:pPr lvl="1" eaLnBrk="1" hangingPunct="1"/>
            <a:endParaRPr lang="en-US" dirty="0"/>
          </a:p>
          <a:p>
            <a:pPr lvl="1" eaLnBrk="1" hangingPunct="1"/>
            <a:endParaRPr lang="en-US" dirty="0"/>
          </a:p>
        </p:txBody>
      </p:sp>
    </p:spTree>
    <p:extLst>
      <p:ext uri="{BB962C8B-B14F-4D97-AF65-F5344CB8AC3E}">
        <p14:creationId xmlns:p14="http://schemas.microsoft.com/office/powerpoint/2010/main" val="328166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C1843257-D510-42FF-A720-D0E29C10BF80}" type="slidenum">
              <a:rPr lang="en-US" smtClean="0"/>
              <a:pPr>
                <a:defRPr/>
              </a:pPr>
              <a:t>5</a:t>
            </a:fld>
            <a:endParaRPr lang="en-US" dirty="0"/>
          </a:p>
        </p:txBody>
      </p:sp>
      <p:sp>
        <p:nvSpPr>
          <p:cNvPr id="40963" name="Rectangle 6"/>
          <p:cNvSpPr>
            <a:spLocks noGrp="1" noRot="1" noChangeAspect="1" noChangeArrowheads="1" noTextEdit="1"/>
          </p:cNvSpPr>
          <p:nvPr>
            <p:ph type="sldImg"/>
          </p:nvPr>
        </p:nvSpPr>
        <p:spPr>
          <a:ln/>
        </p:spPr>
      </p:sp>
      <p:sp>
        <p:nvSpPr>
          <p:cNvPr id="40964" name="Rectangle 7"/>
          <p:cNvSpPr>
            <a:spLocks noGrp="1" noChangeArrowheads="1"/>
          </p:cNvSpPr>
          <p:nvPr>
            <p:ph type="body" idx="1"/>
          </p:nvPr>
        </p:nvSpPr>
        <p:spPr>
          <a:noFill/>
          <a:ln/>
        </p:spPr>
        <p:txBody>
          <a:bodyPr/>
          <a:lstStyle/>
          <a:p>
            <a:pPr eaLnBrk="1" hangingPunct="1"/>
            <a:r>
              <a:rPr lang="en-US" baseline="0" dirty="0"/>
              <a:t> </a:t>
            </a:r>
            <a:r>
              <a:rPr lang="en-US" dirty="0"/>
              <a:t>Instructor Comments</a:t>
            </a:r>
          </a:p>
          <a:p>
            <a:pPr marL="514350" marR="0" lvl="1" indent="0" algn="l" defTabSz="914400" rtl="0" eaLnBrk="1" fontAlgn="base" latinLnBrk="0" hangingPunct="1">
              <a:lnSpc>
                <a:spcPct val="100000"/>
              </a:lnSpc>
              <a:spcBef>
                <a:spcPct val="30000"/>
              </a:spcBef>
              <a:spcAft>
                <a:spcPct val="0"/>
              </a:spcAft>
              <a:buClrTx/>
              <a:buSzTx/>
              <a:buFontTx/>
              <a:buChar char="•"/>
              <a:tabLst/>
              <a:defRPr/>
            </a:pPr>
            <a:r>
              <a:rPr lang="en-US" b="0" dirty="0"/>
              <a:t> P</a:t>
            </a:r>
            <a:r>
              <a:rPr lang="en-US" b="0" baseline="0" dirty="0"/>
              <a:t>aragraph 2 of the U.S. DEP’T OF ARMY, FIELD MANUAL 6-27, THE COMMANDER’S HANDBOO ON THE LAW OF LAND WARFARE (August 2019) [hereinafter FM 6-27], states that the LOAC is “inspired by the desire to diminish the evils of war by:</a:t>
            </a:r>
          </a:p>
          <a:p>
            <a:pPr marL="971550" marR="0" lvl="2" indent="0" algn="l" defTabSz="914400" rtl="0" eaLnBrk="1" fontAlgn="base" latinLnBrk="0" hangingPunct="1">
              <a:lnSpc>
                <a:spcPct val="100000"/>
              </a:lnSpc>
              <a:spcBef>
                <a:spcPct val="30000"/>
              </a:spcBef>
              <a:spcAft>
                <a:spcPct val="0"/>
              </a:spcAft>
              <a:buClrTx/>
              <a:buSzTx/>
              <a:buFontTx/>
              <a:buChar char="•"/>
              <a:tabLst/>
              <a:defRPr/>
            </a:pPr>
            <a:r>
              <a:rPr lang="en-US" b="0" baseline="0" dirty="0"/>
              <a:t> a. Protecting both combatants and noncombatants from unnecessary suffering;</a:t>
            </a:r>
          </a:p>
          <a:p>
            <a:pPr marL="971550" marR="0" lvl="2" indent="0" algn="l" defTabSz="914400" rtl="0" eaLnBrk="1" fontAlgn="base" latinLnBrk="0" hangingPunct="1">
              <a:lnSpc>
                <a:spcPct val="100000"/>
              </a:lnSpc>
              <a:spcBef>
                <a:spcPct val="30000"/>
              </a:spcBef>
              <a:spcAft>
                <a:spcPct val="0"/>
              </a:spcAft>
              <a:buClrTx/>
              <a:buSzTx/>
              <a:buFontTx/>
              <a:buChar char="•"/>
              <a:tabLst/>
              <a:defRPr/>
            </a:pPr>
            <a:r>
              <a:rPr lang="en-US" b="0" baseline="0" dirty="0"/>
              <a:t> b. Safeguarding certain fundamental human rights of persons who fall into the hands of the enemy, particularly prisoners of war, the wounded and sick, and civilians; and</a:t>
            </a:r>
          </a:p>
          <a:p>
            <a:pPr marL="971550" marR="0" lvl="2" indent="0" algn="l" defTabSz="914400" rtl="0" eaLnBrk="1" fontAlgn="base" latinLnBrk="0" hangingPunct="1">
              <a:lnSpc>
                <a:spcPct val="100000"/>
              </a:lnSpc>
              <a:spcBef>
                <a:spcPct val="30000"/>
              </a:spcBef>
              <a:spcAft>
                <a:spcPct val="0"/>
              </a:spcAft>
              <a:buClrTx/>
              <a:buSzTx/>
              <a:buFontTx/>
              <a:buChar char="•"/>
              <a:tabLst/>
              <a:defRPr/>
            </a:pPr>
            <a:r>
              <a:rPr lang="en-US" b="0" baseline="0" dirty="0"/>
              <a:t> c. Facilitating the restoration of peace.”</a:t>
            </a:r>
            <a:r>
              <a:rPr lang="en-US" b="0" dirty="0"/>
              <a:t> </a:t>
            </a:r>
          </a:p>
          <a:p>
            <a:pPr marL="514350" lvl="1" eaLnBrk="1" hangingPunct="1"/>
            <a:r>
              <a:rPr lang="en-US" b="0" dirty="0"/>
              <a:t> It is DoD policy that “members of the DoD Components comply with the law of war during all armed conflicts, however such conflicts are characterized, and in all other military operations.”  DoDD 2311.01E, para. 4.1.</a:t>
            </a:r>
          </a:p>
          <a:p>
            <a:pPr marL="971550" lvl="2" eaLnBrk="1" hangingPunct="1"/>
            <a:endParaRPr lang="en-US" dirty="0"/>
          </a:p>
          <a:p>
            <a:pPr lvl="1" eaLnBrk="1" hangingPunct="1"/>
            <a:endParaRPr lang="en-US" dirty="0"/>
          </a:p>
          <a:p>
            <a:pPr lvl="1" eaLnBrk="1" hangingPunct="1"/>
            <a:endParaRPr lang="en-US" dirty="0"/>
          </a:p>
        </p:txBody>
      </p:sp>
    </p:spTree>
    <p:extLst>
      <p:ext uri="{BB962C8B-B14F-4D97-AF65-F5344CB8AC3E}">
        <p14:creationId xmlns:p14="http://schemas.microsoft.com/office/powerpoint/2010/main" val="214980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AAD771A-A4FC-4B10-BAA2-59DFC6058972}" type="slidenum">
              <a:rPr lang="en-US" smtClean="0"/>
              <a:pPr>
                <a:defRPr/>
              </a:pPr>
              <a:t>6</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a:t> Instructor Comments</a:t>
            </a:r>
          </a:p>
          <a:p>
            <a:pPr lvl="1" eaLnBrk="1" hangingPunct="1"/>
            <a:r>
              <a:rPr lang="en-US" b="0" baseline="0" dirty="0"/>
              <a:t> QUESTION: If the other side ignores the rules, what should we do? [We still follow them, and report their violation to our chain of command!]</a:t>
            </a:r>
          </a:p>
          <a:p>
            <a:pPr lvl="1" eaLnBrk="1" hangingPunct="1"/>
            <a:endParaRPr lang="en-US" b="0" baseline="0" dirty="0"/>
          </a:p>
          <a:p>
            <a:pPr lvl="0" eaLnBrk="1" hangingPunct="1"/>
            <a:r>
              <a:rPr lang="en-US" b="0" baseline="0" dirty="0"/>
              <a:t> </a:t>
            </a:r>
            <a:r>
              <a:rPr lang="en-US" b="1" baseline="0" dirty="0"/>
              <a:t>From the DoD Law of War Manual, </a:t>
            </a:r>
            <a:r>
              <a:rPr lang="en-US" b="1" i="1" baseline="0" dirty="0"/>
              <a:t>Foreword:</a:t>
            </a:r>
            <a:endParaRPr lang="en-US" b="0" i="0" baseline="0" dirty="0"/>
          </a:p>
          <a:p>
            <a:pPr>
              <a:buNone/>
            </a:pPr>
            <a:r>
              <a:rPr lang="en-US" sz="1000" b="0" i="1" u="none" strike="noStrike" kern="1200" baseline="0" dirty="0">
                <a:solidFill>
                  <a:schemeClr val="tx1"/>
                </a:solidFill>
                <a:latin typeface="Arial" charset="0"/>
                <a:ea typeface="+mn-ea"/>
                <a:cs typeface="+mn-cs"/>
              </a:rPr>
              <a:t>The law of war is part of who we are. George Washington, as Commander in Chief of the Continental Army, agreed with his British adversary that the Revolutionary War would be “carried on agreeable to the rules which humanity formed” and “to prevent or punish every breach of the rules of war within the sphere of our respective commands.” During the Civil War, President Lincoln approved a set of “Instructions for the Government of the Armies of the United States in the Field,” which inspired other countries to adopt similar codes for their armed forces, and which served as a template for international codifications of the law of war….The law of war is a part of our military heritage, and obeying it is the right thing to do.  But we also know that the law of war poses no obstacle to fighting well and prevailing. Nations have developed the law of war to be fundamentally consistent with the military doctrines that are the basis for effective combat operations. For example, the self-control needed to refrain from violations of the law of war under the stresses of combat is the same good order and discipline necessary to operate cohesively and victoriously in battle. Similarly, the law of war’s prohibitions on torture and unnecessary destruction are consistent with the practical insight that such actions ultimately frustrate rather than accomplish the mission.</a:t>
            </a:r>
            <a:endParaRPr lang="en-US" b="0" i="1" dirty="0"/>
          </a:p>
        </p:txBody>
      </p:sp>
    </p:spTree>
    <p:extLst>
      <p:ext uri="{BB962C8B-B14F-4D97-AF65-F5344CB8AC3E}">
        <p14:creationId xmlns:p14="http://schemas.microsoft.com/office/powerpoint/2010/main" val="165858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678687AA-586E-46B7-9109-7F1577057090}" type="slidenum">
              <a:rPr lang="en-US" smtClean="0"/>
              <a:pPr>
                <a:defRPr/>
              </a:pPr>
              <a:t>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 Instructor</a:t>
            </a:r>
            <a:r>
              <a:rPr lang="en-US" baseline="0" dirty="0"/>
              <a:t> Comments</a:t>
            </a:r>
          </a:p>
          <a:p>
            <a:pPr lvl="1" eaLnBrk="1" hangingPunct="1"/>
            <a:r>
              <a:rPr lang="en-US" b="0" baseline="0" dirty="0"/>
              <a:t> These are the four cornerstone principles of the LOAC.  The first principle and the last principle complement each other—the need to use military force versus humanitarian concern for the civilian population. The middle two principles are more tactical—shooting at the enemy, not civilians, and balancing military need versus civilian death, injury, and property damage. Let’s discuss each in more detail.</a:t>
            </a:r>
            <a:endParaRPr lang="en-US" b="0" dirty="0"/>
          </a:p>
        </p:txBody>
      </p:sp>
    </p:spTree>
    <p:extLst>
      <p:ext uri="{BB962C8B-B14F-4D97-AF65-F5344CB8AC3E}">
        <p14:creationId xmlns:p14="http://schemas.microsoft.com/office/powerpoint/2010/main" val="363394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B0FCEF86-B1CB-4202-9582-3F087C22AF33}" type="slidenum">
              <a:rPr lang="en-US" smtClean="0"/>
              <a:pPr>
                <a:defRPr/>
              </a:pPr>
              <a:t>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 Instructor Comments</a:t>
            </a:r>
          </a:p>
          <a:p>
            <a:pPr marL="514350" lvl="1" eaLnBrk="1" hangingPunct="1"/>
            <a:r>
              <a:rPr lang="en-US" b="0" dirty="0"/>
              <a:t> Defined in</a:t>
            </a:r>
            <a:r>
              <a:rPr lang="en-US" b="0" baseline="0" dirty="0"/>
              <a:t> the DoD Law of War Manual at para 2.2.</a:t>
            </a:r>
            <a:r>
              <a:rPr lang="en-US" b="0" dirty="0"/>
              <a:t> </a:t>
            </a:r>
          </a:p>
          <a:p>
            <a:pPr marL="514350" lvl="1" eaLnBrk="1" hangingPunct="1"/>
            <a:r>
              <a:rPr lang="en-US" b="0" dirty="0"/>
              <a:t>For over 150 years (since</a:t>
            </a:r>
            <a:r>
              <a:rPr lang="en-US" b="0" baseline="0" dirty="0"/>
              <a:t> the U.S. Civil War),</a:t>
            </a:r>
            <a:r>
              <a:rPr lang="en-US" b="0" dirty="0"/>
              <a:t> U.S. armed forces have followed the principle of military necessity.</a:t>
            </a:r>
            <a:r>
              <a:rPr lang="en-US" b="0" baseline="0" dirty="0"/>
              <a:t>  It requires two things: first, that a use of force is not illegal, and second, that a use of force is</a:t>
            </a:r>
            <a:r>
              <a:rPr lang="en-US" b="0" dirty="0"/>
              <a:t> for a valid military purpose.  The LOAC absolutely prohibits certain acts, such as killing prisoners</a:t>
            </a:r>
            <a:r>
              <a:rPr lang="en-US" b="0" baseline="0" dirty="0"/>
              <a:t> of war, or taking civilian hostages, no matter how much it seems necessary.  For all other uses of force, there must be a valid military purpose.</a:t>
            </a:r>
            <a:endParaRPr lang="en-US" b="0" dirty="0"/>
          </a:p>
          <a:p>
            <a:pPr marL="514350" lvl="1" eaLnBrk="1" hangingPunct="1"/>
            <a:r>
              <a:rPr lang="en-US" b="0" dirty="0"/>
              <a:t> FM 6-27, para.</a:t>
            </a:r>
            <a:r>
              <a:rPr lang="en-US" b="0" baseline="0" dirty="0"/>
              <a:t> 1-23 defines military necessity as “the principle that justifies the use of all measures needed to defeat the enemy as quickly and efficiently as possible that are not prohibited by LOAC.”</a:t>
            </a:r>
          </a:p>
        </p:txBody>
      </p:sp>
    </p:spTree>
    <p:extLst>
      <p:ext uri="{BB962C8B-B14F-4D97-AF65-F5344CB8AC3E}">
        <p14:creationId xmlns:p14="http://schemas.microsoft.com/office/powerpoint/2010/main" val="421432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457ADA0-2F36-451D-83EC-EE238BD2BF0E}" type="slidenum">
              <a:rPr lang="en-US" smtClean="0"/>
              <a:pPr>
                <a:defRPr/>
              </a:pPr>
              <a:t>9</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5800" y="4343400"/>
            <a:ext cx="5486400" cy="4419600"/>
          </a:xfrm>
          <a:noFill/>
          <a:ln/>
        </p:spPr>
        <p:txBody>
          <a:bodyPr/>
          <a:lstStyle/>
          <a:p>
            <a:pPr eaLnBrk="1" hangingPunct="1">
              <a:lnSpc>
                <a:spcPct val="90000"/>
              </a:lnSpc>
            </a:pPr>
            <a:r>
              <a:rPr lang="en-US" sz="900" dirty="0"/>
              <a:t> Instructor Comments</a:t>
            </a:r>
          </a:p>
          <a:p>
            <a:pPr marL="457200" marR="0" lvl="1" indent="0" algn="l" defTabSz="914400" rtl="0" eaLnBrk="1" fontAlgn="base" latinLnBrk="0" hangingPunct="1">
              <a:lnSpc>
                <a:spcPct val="90000"/>
              </a:lnSpc>
              <a:spcBef>
                <a:spcPct val="30000"/>
              </a:spcBef>
              <a:spcAft>
                <a:spcPct val="0"/>
              </a:spcAft>
              <a:buClrTx/>
              <a:buSzTx/>
              <a:buFontTx/>
              <a:buChar char="•"/>
              <a:tabLst/>
              <a:defRPr/>
            </a:pPr>
            <a:r>
              <a:rPr lang="en-US" sz="900" b="1" dirty="0"/>
              <a:t>Recommend you emphasize the points that follow.</a:t>
            </a:r>
          </a:p>
          <a:p>
            <a:pPr lvl="1" eaLnBrk="1" hangingPunct="1">
              <a:lnSpc>
                <a:spcPct val="90000"/>
              </a:lnSpc>
            </a:pPr>
            <a:endParaRPr lang="en-US" sz="900" dirty="0"/>
          </a:p>
          <a:p>
            <a:pPr marL="457200" marR="0" lvl="1" indent="0" algn="l" defTabSz="914400" rtl="0" eaLnBrk="1" fontAlgn="base" latinLnBrk="0" hangingPunct="1">
              <a:lnSpc>
                <a:spcPct val="90000"/>
              </a:lnSpc>
              <a:spcBef>
                <a:spcPct val="30000"/>
              </a:spcBef>
              <a:spcAft>
                <a:spcPct val="0"/>
              </a:spcAft>
              <a:buClrTx/>
              <a:buSzTx/>
              <a:buFontTx/>
              <a:buChar char="•"/>
              <a:tabLst/>
              <a:defRPr/>
            </a:pPr>
            <a:r>
              <a:rPr lang="en-US" sz="900" b="0" dirty="0"/>
              <a:t> This is a common sense principle</a:t>
            </a:r>
            <a:r>
              <a:rPr lang="en-US" sz="900" b="0" baseline="0" dirty="0"/>
              <a:t> with limits. </a:t>
            </a:r>
            <a:r>
              <a:rPr lang="en-US" sz="900" b="0" dirty="0"/>
              <a:t>When you go out on mission, know what your objective is and how much force your commander authorizes you to use. Your actions</a:t>
            </a:r>
            <a:r>
              <a:rPr lang="en-US" sz="900" b="0" baseline="0" dirty="0"/>
              <a:t> can’t be illegal, and they must be justified.</a:t>
            </a:r>
            <a:endParaRPr lang="en-US" sz="900" b="0" dirty="0"/>
          </a:p>
          <a:p>
            <a:pPr lvl="1" eaLnBrk="1" hangingPunct="1">
              <a:lnSpc>
                <a:spcPct val="90000"/>
              </a:lnSpc>
            </a:pPr>
            <a:endParaRPr lang="en-US" sz="900" dirty="0"/>
          </a:p>
          <a:p>
            <a:pPr lvl="1" eaLnBrk="1" hangingPunct="1">
              <a:lnSpc>
                <a:spcPct val="90000"/>
              </a:lnSpc>
            </a:pPr>
            <a:r>
              <a:rPr lang="en-US" sz="900" dirty="0"/>
              <a:t> Military necessity justifies actions, such as</a:t>
            </a:r>
            <a:r>
              <a:rPr lang="en-US" sz="900" baseline="0" dirty="0"/>
              <a:t> </a:t>
            </a:r>
            <a:r>
              <a:rPr lang="en-US" sz="900" dirty="0"/>
              <a:t>destroying and seizing persons and property.</a:t>
            </a:r>
            <a:r>
              <a:rPr lang="en-US" sz="900" baseline="0" dirty="0"/>
              <a:t>  </a:t>
            </a:r>
            <a:r>
              <a:rPr lang="en-US" sz="900" dirty="0"/>
              <a:t>Thus, military necessity underlies law of war </a:t>
            </a:r>
            <a:r>
              <a:rPr lang="en-US" sz="1000" b="0" i="0" u="none" strike="noStrike" kern="1200" baseline="0" dirty="0">
                <a:solidFill>
                  <a:schemeClr val="tx1"/>
                </a:solidFill>
                <a:latin typeface="Arial" charset="0"/>
                <a:ea typeface="+mn-ea"/>
                <a:cs typeface="+mn-cs"/>
              </a:rPr>
              <a:t>concepts that explain when persons and property may be the object of attack.  DoD Law of War Manual para. 2.2.1.  These concepts will be discussed in detail later, under the principle of distinction.</a:t>
            </a:r>
          </a:p>
          <a:p>
            <a:pPr lvl="1" eaLnBrk="1" hangingPunct="1">
              <a:lnSpc>
                <a:spcPct val="90000"/>
              </a:lnSpc>
            </a:pPr>
            <a:endParaRPr lang="en-US" sz="900" dirty="0"/>
          </a:p>
          <a:p>
            <a:pPr lvl="1" eaLnBrk="1" hangingPunct="1">
              <a:lnSpc>
                <a:spcPct val="90000"/>
              </a:lnSpc>
            </a:pPr>
            <a:r>
              <a:rPr lang="en-US" sz="900" dirty="0"/>
              <a:t> When making decisions, use your best judgment. It is U.S. policy that “any decision by any military commander, military personnel, or any other person responsible for planning,</a:t>
            </a:r>
            <a:r>
              <a:rPr lang="en-US" sz="900" baseline="0" dirty="0"/>
              <a:t> authorizing, or executing military action shall only be judged on the basis of that person’s assessment of the information reasonably available on to the person at the time the person planned, authorized, or executed the action under review, and shall not be judged on the basis of information that comes to lights after the action under review was taken.” U.S. Understandings, para. (1)(A), Protocol on Prohibitions or Restriction on the Use of Mines, Booby-Traps and Other Devices as amended on 3 May 1996, to the Certain Conventional Weapons (CCW) treaty.  [The U.S. Senate has included this language when ratifying several recent LOAC treaties, and it reflects the long-standing U.S. policy dating back to World War II, known as the Rendulic Rule.  </a:t>
            </a:r>
          </a:p>
          <a:p>
            <a:pPr lvl="1" eaLnBrk="1" hangingPunct="1">
              <a:lnSpc>
                <a:spcPct val="90000"/>
              </a:lnSpc>
              <a:buNone/>
            </a:pPr>
            <a:endParaRPr lang="en-US" sz="900" baseline="0" dirty="0"/>
          </a:p>
          <a:p>
            <a:pPr lvl="1" eaLnBrk="1" hangingPunct="1">
              <a:lnSpc>
                <a:spcPct val="90000"/>
              </a:lnSpc>
            </a:pPr>
            <a:r>
              <a:rPr lang="en-US" sz="900" baseline="0" dirty="0"/>
              <a:t> Always remember that no matter how urgent the situation, military necessity is not a defense for violating the law.  In summary, your actions must not be illegal, and they must be justified.</a:t>
            </a:r>
            <a:endParaRPr lang="en-US" sz="900" dirty="0"/>
          </a:p>
        </p:txBody>
      </p:sp>
    </p:spTree>
    <p:extLst>
      <p:ext uri="{BB962C8B-B14F-4D97-AF65-F5344CB8AC3E}">
        <p14:creationId xmlns:p14="http://schemas.microsoft.com/office/powerpoint/2010/main" val="185216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3581400" y="5334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274638"/>
            <a:ext cx="7086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p:spPr>
        <p:txBody>
          <a:bodyPr tIns="45720" bIns="45720" anchor="ctr">
            <a:normAutofit/>
          </a:bodyPr>
          <a:lstStyle>
            <a:lvl1pPr algn="ctr">
              <a:lnSpc>
                <a:spcPct val="80000"/>
              </a:lnSpc>
              <a:defRPr sz="45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7"/>
            <a:ext cx="6858000" cy="1309255"/>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6335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14401" y="6376546"/>
            <a:ext cx="2595043" cy="365125"/>
          </a:xfr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82595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45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2"/>
            <a:ext cx="7886700" cy="117463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10/21/2024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365253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5307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8829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735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7261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35434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71543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0670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a:xfrm>
            <a:off x="2832102" y="6422857"/>
            <a:ext cx="3209752" cy="365125"/>
          </a:xfrm>
        </p:spPr>
        <p:txBody>
          <a:bodyPr/>
          <a:lstStyle/>
          <a:p>
            <a:endParaRPr lang="en-US" dirty="0"/>
          </a:p>
        </p:txBody>
      </p:sp>
      <p:sp>
        <p:nvSpPr>
          <p:cNvPr id="6" name="Slide Number Placeholder 5"/>
          <p:cNvSpPr>
            <a:spLocks noGrp="1"/>
          </p:cNvSpPr>
          <p:nvPr>
            <p:ph type="sldNum" sz="quarter" idx="12"/>
          </p:nvPr>
        </p:nvSpPr>
        <p:spPr>
          <a:xfrm>
            <a:off x="6054788" y="6422857"/>
            <a:ext cx="65981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787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extLst>
      <p:ext uri="{BB962C8B-B14F-4D97-AF65-F5344CB8AC3E}">
        <p14:creationId xmlns:p14="http://schemas.microsoft.com/office/powerpoint/2010/main" val="3231288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extLst>
      <p:ext uri="{BB962C8B-B14F-4D97-AF65-F5344CB8AC3E}">
        <p14:creationId xmlns:p14="http://schemas.microsoft.com/office/powerpoint/2010/main" val="64610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2"/>
            <a:ext cx="4038600" cy="4525963"/>
          </a:xfrm>
        </p:spPr>
        <p:txBody>
          <a:bodyPr/>
          <a:lstStyle/>
          <a:p>
            <a:pPr lvl="0"/>
            <a:endParaRPr lang="en-US" noProof="0" dirty="0"/>
          </a:p>
        </p:txBody>
      </p:sp>
    </p:spTree>
    <p:extLst>
      <p:ext uri="{BB962C8B-B14F-4D97-AF65-F5344CB8AC3E}">
        <p14:creationId xmlns:p14="http://schemas.microsoft.com/office/powerpoint/2010/main" val="412349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4665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824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274638"/>
            <a:ext cx="7086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52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3075" name="Rectangle 3"/>
          <p:cNvSpPr>
            <a:spLocks noGrp="1" noChangeArrowheads="1"/>
          </p:cNvSpPr>
          <p:nvPr>
            <p:ph type="body" idx="1"/>
          </p:nvPr>
        </p:nvSpPr>
        <p:spPr bwMode="auto">
          <a:xfrm>
            <a:off x="3810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3396" name="Rectangle 4"/>
          <p:cNvSpPr>
            <a:spLocks noChangeArrowheads="1"/>
          </p:cNvSpPr>
          <p:nvPr/>
        </p:nvSpPr>
        <p:spPr bwMode="auto">
          <a:xfrm>
            <a:off x="354013" y="304800"/>
            <a:ext cx="8485187" cy="6248400"/>
          </a:xfrm>
          <a:prstGeom prst="rect">
            <a:avLst/>
          </a:prstGeom>
          <a:noFill/>
          <a:ln w="101600">
            <a:solidFill>
              <a:srgbClr val="FF0000"/>
            </a:solidFill>
            <a:miter lim="800000"/>
            <a:headEnd/>
            <a:tailEnd/>
          </a:ln>
          <a:effectLst>
            <a:outerShdw dist="107763" dir="2700000" algn="ctr" rotWithShape="0">
              <a:schemeClr val="accent1"/>
            </a:outerShdw>
          </a:effectLst>
        </p:spPr>
        <p:txBody>
          <a:bodyPr wrap="none" anchor="ctr"/>
          <a:lstStyle/>
          <a:p>
            <a:pPr algn="ctr" eaLnBrk="0" hangingPunct="0">
              <a:defRPr/>
            </a:pPr>
            <a:endParaRPr lang="en-US" sz="2400" dirty="0">
              <a:solidFill>
                <a:srgbClr val="FF0000"/>
              </a:solidFill>
              <a:latin typeface="Times New Roman" pitchFamily="18" charset="0"/>
              <a:cs typeface="+mn-cs"/>
            </a:endParaRPr>
          </a:p>
        </p:txBody>
      </p:sp>
      <p:sp>
        <p:nvSpPr>
          <p:cNvPr id="443397" name="Text Box 5"/>
          <p:cNvSpPr txBox="1">
            <a:spLocks noChangeArrowheads="1"/>
          </p:cNvSpPr>
          <p:nvPr/>
        </p:nvSpPr>
        <p:spPr bwMode="auto">
          <a:xfrm>
            <a:off x="5105400" y="6172200"/>
            <a:ext cx="3733800" cy="406400"/>
          </a:xfrm>
          <a:prstGeom prst="rect">
            <a:avLst/>
          </a:prstGeom>
          <a:solidFill>
            <a:srgbClr val="FF0000"/>
          </a:solidFill>
          <a:ln w="9525" algn="ctr">
            <a:solidFill>
              <a:srgbClr val="FF0000"/>
            </a:solidFill>
            <a:miter lim="800000"/>
            <a:headEnd/>
            <a:tailEnd/>
          </a:ln>
          <a:effectLst/>
        </p:spPr>
        <p:txBody>
          <a:bodyPr>
            <a:spAutoFit/>
          </a:bodyPr>
          <a:lstStyle/>
          <a:p>
            <a:pPr marL="342900" indent="-342900" algn="ctr">
              <a:spcBef>
                <a:spcPct val="50000"/>
              </a:spcBef>
              <a:defRPr/>
            </a:pPr>
            <a:r>
              <a:rPr lang="en-US" sz="2000" b="1" i="1" dirty="0">
                <a:solidFill>
                  <a:schemeClr val="bg1"/>
                </a:solidFill>
                <a:latin typeface="Arial" charset="0"/>
                <a:cs typeface="+mn-cs"/>
              </a:rPr>
              <a:t>LAW OF ARMED CONFLICT</a:t>
            </a:r>
          </a:p>
        </p:txBody>
      </p:sp>
      <p:sp>
        <p:nvSpPr>
          <p:cNvPr id="6" name="Rectangle 5"/>
          <p:cNvSpPr/>
          <p:nvPr userDrawn="1"/>
        </p:nvSpPr>
        <p:spPr>
          <a:xfrm>
            <a:off x="269004" y="6629400"/>
            <a:ext cx="2002472" cy="27699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chemeClr val="tx1"/>
                </a:solidFill>
                <a:latin typeface="Arial" charset="0"/>
              </a:rPr>
              <a:t>Current as of </a:t>
            </a:r>
            <a:r>
              <a:rPr kumimoji="0" lang="en-US" sz="1200" b="0" i="0" u="none" strike="noStrike" kern="1200" cap="none" spc="0" normalizeH="0" baseline="0" noProof="0" dirty="0">
                <a:ln>
                  <a:noFill/>
                </a:ln>
                <a:solidFill>
                  <a:schemeClr val="tx1"/>
                </a:solidFill>
                <a:effectLst/>
                <a:uLnTx/>
                <a:uFillTx/>
                <a:latin typeface="Arial"/>
                <a:ea typeface="+mn-ea"/>
                <a:cs typeface="+mn-cs"/>
              </a:rPr>
              <a:t>23 May 2022</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ctr" rtl="0" eaLnBrk="0" fontAlgn="base" hangingPunct="0">
        <a:spcBef>
          <a:spcPct val="0"/>
        </a:spcBef>
        <a:spcAft>
          <a:spcPct val="0"/>
        </a:spcAft>
        <a:defRPr sz="4000">
          <a:solidFill>
            <a:srgbClr val="FF3300"/>
          </a:solidFill>
          <a:latin typeface="+mj-lt"/>
          <a:ea typeface="+mj-ea"/>
          <a:cs typeface="+mj-cs"/>
        </a:defRPr>
      </a:lvl1pPr>
      <a:lvl2pPr algn="ctr" rtl="0" eaLnBrk="0" fontAlgn="base" hangingPunct="0">
        <a:spcBef>
          <a:spcPct val="0"/>
        </a:spcBef>
        <a:spcAft>
          <a:spcPct val="0"/>
        </a:spcAft>
        <a:defRPr sz="4000">
          <a:solidFill>
            <a:srgbClr val="FF3300"/>
          </a:solidFill>
          <a:latin typeface="Arial" charset="0"/>
        </a:defRPr>
      </a:lvl2pPr>
      <a:lvl3pPr algn="ctr" rtl="0" eaLnBrk="0" fontAlgn="base" hangingPunct="0">
        <a:spcBef>
          <a:spcPct val="0"/>
        </a:spcBef>
        <a:spcAft>
          <a:spcPct val="0"/>
        </a:spcAft>
        <a:defRPr sz="4000">
          <a:solidFill>
            <a:srgbClr val="FF3300"/>
          </a:solidFill>
          <a:latin typeface="Arial" charset="0"/>
        </a:defRPr>
      </a:lvl3pPr>
      <a:lvl4pPr algn="ctr" rtl="0" eaLnBrk="0" fontAlgn="base" hangingPunct="0">
        <a:spcBef>
          <a:spcPct val="0"/>
        </a:spcBef>
        <a:spcAft>
          <a:spcPct val="0"/>
        </a:spcAft>
        <a:defRPr sz="4000">
          <a:solidFill>
            <a:srgbClr val="FF3300"/>
          </a:solidFill>
          <a:latin typeface="Arial" charset="0"/>
        </a:defRPr>
      </a:lvl4pPr>
      <a:lvl5pPr algn="ctr" rtl="0" eaLnBrk="0" fontAlgn="base" hangingPunct="0">
        <a:spcBef>
          <a:spcPct val="0"/>
        </a:spcBef>
        <a:spcAft>
          <a:spcPct val="0"/>
        </a:spcAft>
        <a:defRPr sz="4000">
          <a:solidFill>
            <a:srgbClr val="FF3300"/>
          </a:solidFill>
          <a:latin typeface="Arial" charset="0"/>
        </a:defRPr>
      </a:lvl5pPr>
      <a:lvl6pPr marL="457200" algn="ctr" rtl="0" fontAlgn="base">
        <a:spcBef>
          <a:spcPct val="0"/>
        </a:spcBef>
        <a:spcAft>
          <a:spcPct val="0"/>
        </a:spcAft>
        <a:defRPr sz="4000">
          <a:solidFill>
            <a:srgbClr val="FF3300"/>
          </a:solidFill>
          <a:latin typeface="Arial" charset="0"/>
        </a:defRPr>
      </a:lvl6pPr>
      <a:lvl7pPr marL="914400" algn="ctr" rtl="0" fontAlgn="base">
        <a:spcBef>
          <a:spcPct val="0"/>
        </a:spcBef>
        <a:spcAft>
          <a:spcPct val="0"/>
        </a:spcAft>
        <a:defRPr sz="4000">
          <a:solidFill>
            <a:srgbClr val="FF3300"/>
          </a:solidFill>
          <a:latin typeface="Arial" charset="0"/>
        </a:defRPr>
      </a:lvl7pPr>
      <a:lvl8pPr marL="1371600" algn="ctr" rtl="0" fontAlgn="base">
        <a:spcBef>
          <a:spcPct val="0"/>
        </a:spcBef>
        <a:spcAft>
          <a:spcPct val="0"/>
        </a:spcAft>
        <a:defRPr sz="4000">
          <a:solidFill>
            <a:srgbClr val="FF3300"/>
          </a:solidFill>
          <a:latin typeface="Arial" charset="0"/>
        </a:defRPr>
      </a:lvl8pPr>
      <a:lvl9pPr marL="1828800" algn="ctr" rtl="0" fontAlgn="base">
        <a:spcBef>
          <a:spcPct val="0"/>
        </a:spcBef>
        <a:spcAft>
          <a:spcPct val="0"/>
        </a:spcAft>
        <a:defRPr sz="4000">
          <a:solidFill>
            <a:srgbClr val="FF3300"/>
          </a:solidFill>
          <a:latin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8" y="6422857"/>
            <a:ext cx="2595043" cy="365125"/>
          </a:xfrm>
          <a:prstGeom prst="rect">
            <a:avLst/>
          </a:prstGeom>
        </p:spPr>
        <p:txBody>
          <a:bodyPr vert="horz" lIns="91440" tIns="45720" rIns="45720" bIns="45720" rtlCol="0" anchor="ctr"/>
          <a:lstStyle>
            <a:lvl1pPr algn="l">
              <a:defRPr sz="788">
                <a:solidFill>
                  <a:schemeClr val="tx1"/>
                </a:solidFill>
              </a:defRPr>
            </a:lvl1pPr>
          </a:lstStyle>
          <a:p>
            <a:fld id="{96DFF08F-DC6B-4601-B491-B0F83F6DD2DA}" type="datetimeFigureOut">
              <a:rPr lang="en-US" dirty="0"/>
              <a:pPr/>
              <a:t>10/21/2024</a:t>
            </a:fld>
            <a:endParaRPr lang="en-US" dirty="0"/>
          </a:p>
        </p:txBody>
      </p:sp>
      <p:sp>
        <p:nvSpPr>
          <p:cNvPr id="5" name="Footer Placeholder 4"/>
          <p:cNvSpPr>
            <a:spLocks noGrp="1"/>
          </p:cNvSpPr>
          <p:nvPr>
            <p:ph type="ftr" sz="quarter" idx="3"/>
          </p:nvPr>
        </p:nvSpPr>
        <p:spPr>
          <a:xfrm>
            <a:off x="4191001" y="6422857"/>
            <a:ext cx="4060627" cy="365125"/>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7"/>
            <a:ext cx="709698" cy="365125"/>
          </a:xfrm>
          <a:prstGeom prst="rect">
            <a:avLst/>
          </a:prstGeom>
        </p:spPr>
        <p:txBody>
          <a:bodyPr vert="horz" lIns="45720" tIns="45720" rIns="91440" bIns="45720" rtlCol="0" anchor="ctr"/>
          <a:lstStyle>
            <a:lvl1pPr algn="l">
              <a:defRPr sz="900" b="0">
                <a:solidFill>
                  <a:schemeClr val="tx1"/>
                </a:solidFill>
              </a:defRPr>
            </a:lvl1pPr>
          </a:lstStyle>
          <a:p>
            <a:fld id="{4FAB73BC-B049-4115-A692-8D63A059BFB8}" type="slidenum">
              <a:rPr lang="en-US" dirty="0"/>
              <a:pPr/>
              <a:t>‹#›</a:t>
            </a:fld>
            <a:endParaRPr lang="en-US" dirty="0"/>
          </a:p>
        </p:txBody>
      </p:sp>
      <p:sp>
        <p:nvSpPr>
          <p:cNvPr id="8" name="TextBox 7"/>
          <p:cNvSpPr txBox="1"/>
          <p:nvPr userDrawn="1"/>
        </p:nvSpPr>
        <p:spPr>
          <a:xfrm>
            <a:off x="381000" y="5638800"/>
            <a:ext cx="3581400" cy="369332"/>
          </a:xfrm>
          <a:prstGeom prst="rect">
            <a:avLst/>
          </a:prstGeom>
          <a:noFill/>
        </p:spPr>
        <p:txBody>
          <a:bodyPr wrap="square" rtlCol="0">
            <a:spAutoFit/>
          </a:bodyPr>
          <a:lstStyle/>
          <a:p>
            <a:endParaRPr lang="en-US" dirty="0"/>
          </a:p>
        </p:txBody>
      </p:sp>
      <p:sp>
        <p:nvSpPr>
          <p:cNvPr id="9" name="TextBox 8"/>
          <p:cNvSpPr txBox="1"/>
          <p:nvPr userDrawn="1"/>
        </p:nvSpPr>
        <p:spPr>
          <a:xfrm>
            <a:off x="152400" y="6611780"/>
            <a:ext cx="3124200" cy="323165"/>
          </a:xfrm>
          <a:prstGeom prst="rect">
            <a:avLst/>
          </a:prstGeom>
          <a:noFill/>
        </p:spPr>
        <p:txBody>
          <a:bodyPr wrap="square" rtlCol="0">
            <a:spAutoFit/>
          </a:bodyPr>
          <a:lstStyle/>
          <a:p>
            <a:r>
              <a:rPr lang="en-US" sz="750" dirty="0"/>
              <a:t>Current as of 23</a:t>
            </a:r>
            <a:r>
              <a:rPr lang="en-US" sz="750" baseline="0" dirty="0"/>
              <a:t> May</a:t>
            </a:r>
            <a:r>
              <a:rPr lang="en-US" sz="750" dirty="0"/>
              <a:t> 2022</a:t>
            </a:r>
            <a:endParaRPr lang="en-US" sz="750" baseline="0" dirty="0"/>
          </a:p>
          <a:p>
            <a:endParaRPr lang="en-US" sz="750" dirty="0"/>
          </a:p>
        </p:txBody>
      </p:sp>
    </p:spTree>
    <p:extLst>
      <p:ext uri="{BB962C8B-B14F-4D97-AF65-F5344CB8AC3E}">
        <p14:creationId xmlns:p14="http://schemas.microsoft.com/office/powerpoint/2010/main" val="12847807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www4.army.mil/OCPA/uploads/large/EscortedDetainees.jpg" TargetMode="External"/><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www.crwflags.com/fotw/images/i/ifrcrc.gif" TargetMode="External"/><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hyperlink" Target="http://www4.army.mil/OCPA/uploads/large/CSA-2005-03-24-103249.jpg"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http://www.signonsandiego.com/images/t.gi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275" y="2700337"/>
            <a:ext cx="5143500" cy="1168004"/>
          </a:xfrm>
        </p:spPr>
        <p:txBody>
          <a:bodyPr>
            <a:normAutofit fontScale="90000"/>
          </a:bodyPr>
          <a:lstStyle/>
          <a:p>
            <a:pPr>
              <a:defRPr/>
            </a:pPr>
            <a:r>
              <a:rPr lang="en-US" dirty="0"/>
              <a:t>Army STANDARD TRAINING PACKAGE</a:t>
            </a:r>
            <a:br>
              <a:rPr lang="en-US" dirty="0"/>
            </a:br>
            <a:endParaRPr lang="en-US" sz="1744"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538" y="2786063"/>
            <a:ext cx="713661" cy="713661"/>
          </a:xfrm>
          <a:prstGeom prst="rect">
            <a:avLst/>
          </a:prstGeom>
        </p:spPr>
      </p:pic>
    </p:spTree>
    <p:extLst>
      <p:ext uri="{BB962C8B-B14F-4D97-AF65-F5344CB8AC3E}">
        <p14:creationId xmlns:p14="http://schemas.microsoft.com/office/powerpoint/2010/main" val="410774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28600"/>
            <a:ext cx="8382000" cy="1139825"/>
          </a:xfrm>
        </p:spPr>
        <p:txBody>
          <a:bodyPr>
            <a:normAutofit/>
          </a:bodyPr>
          <a:lstStyle/>
          <a:p>
            <a:pPr eaLnBrk="1" hangingPunct="1"/>
            <a:r>
              <a:rPr lang="en-US" sz="4000" dirty="0"/>
              <a:t>Distinction or Discrimination </a:t>
            </a:r>
          </a:p>
        </p:txBody>
      </p:sp>
      <p:sp>
        <p:nvSpPr>
          <p:cNvPr id="2052" name="Rectangle 3"/>
          <p:cNvSpPr>
            <a:spLocks noGrp="1" noChangeArrowheads="1"/>
          </p:cNvSpPr>
          <p:nvPr>
            <p:ph type="body" sz="half" idx="1"/>
          </p:nvPr>
        </p:nvSpPr>
        <p:spPr>
          <a:xfrm>
            <a:off x="241300" y="1981200"/>
            <a:ext cx="5181600" cy="4683125"/>
          </a:xfrm>
        </p:spPr>
        <p:txBody>
          <a:bodyPr>
            <a:normAutofit lnSpcReduction="10000"/>
          </a:bodyPr>
          <a:lstStyle/>
          <a:p>
            <a:pPr marL="0" indent="0" eaLnBrk="1" hangingPunct="1">
              <a:buNone/>
            </a:pPr>
            <a:r>
              <a:rPr lang="en-US" sz="2000" b="1" dirty="0"/>
              <a:t>THE RULE:  Soldiers must distinguish</a:t>
            </a:r>
            <a:r>
              <a:rPr lang="en-US" sz="2000" dirty="0"/>
              <a:t>:</a:t>
            </a:r>
          </a:p>
          <a:p>
            <a:pPr lvl="1" eaLnBrk="1" hangingPunct="1">
              <a:buFont typeface="Wingdings" panose="05000000000000000000" pitchFamily="2" charset="2"/>
              <a:buChar char="§"/>
            </a:pPr>
            <a:r>
              <a:rPr lang="en-US" sz="2000" dirty="0"/>
              <a:t>Combatants from non-combatants and civilians.</a:t>
            </a:r>
          </a:p>
          <a:p>
            <a:pPr lvl="1" eaLnBrk="1" hangingPunct="1">
              <a:buFont typeface="Wingdings" panose="05000000000000000000" pitchFamily="2" charset="2"/>
              <a:buChar char="§"/>
            </a:pPr>
            <a:r>
              <a:rPr lang="en-US" sz="2000" dirty="0"/>
              <a:t>Military objectives from protected</a:t>
            </a:r>
            <a:r>
              <a:rPr lang="en-US" sz="2000" i="1" dirty="0"/>
              <a:t> </a:t>
            </a:r>
            <a:r>
              <a:rPr lang="en-US" sz="2000" dirty="0"/>
              <a:t>property or protected places. </a:t>
            </a:r>
          </a:p>
          <a:p>
            <a:pPr lvl="1" eaLnBrk="1" hangingPunct="1">
              <a:buFont typeface="Wingdings" panose="05000000000000000000" pitchFamily="2" charset="2"/>
              <a:buChar char="§"/>
            </a:pPr>
            <a:endParaRPr lang="en-US" sz="1600" dirty="0"/>
          </a:p>
          <a:p>
            <a:pPr marL="0" indent="0" eaLnBrk="1" hangingPunct="1">
              <a:buNone/>
            </a:pPr>
            <a:r>
              <a:rPr lang="en-US" sz="2000" u="sng" dirty="0"/>
              <a:t>Related Rules</a:t>
            </a:r>
            <a:r>
              <a:rPr lang="en-US" sz="2000" dirty="0"/>
              <a:t>:  When conducting military</a:t>
            </a:r>
            <a:br>
              <a:rPr lang="en-US" sz="2000" dirty="0"/>
            </a:br>
            <a:r>
              <a:rPr lang="en-US" sz="2000" dirty="0"/>
              <a:t>operations, Soldiers must ensure that:</a:t>
            </a:r>
          </a:p>
          <a:p>
            <a:pPr lvl="1" eaLnBrk="1" hangingPunct="1">
              <a:buFont typeface="Wingdings" panose="05000000000000000000" pitchFamily="2" charset="2"/>
              <a:buChar char="§"/>
            </a:pPr>
            <a:r>
              <a:rPr lang="en-US" sz="2000" dirty="0"/>
              <a:t>They separate themselves from civilians and civilian objects.</a:t>
            </a:r>
          </a:p>
          <a:p>
            <a:pPr lvl="1" eaLnBrk="1" hangingPunct="1">
              <a:buFont typeface="Wingdings" panose="05000000000000000000" pitchFamily="2" charset="2"/>
              <a:buChar char="§"/>
            </a:pPr>
            <a:r>
              <a:rPr lang="en-US" sz="2000" dirty="0"/>
              <a:t>Effects distinguish between the civilian population/objects and combatants/military objectives.</a:t>
            </a:r>
          </a:p>
          <a:p>
            <a:pPr lvl="1" eaLnBrk="1" hangingPunct="1">
              <a:buFont typeface="Wingdings" panose="05000000000000000000" pitchFamily="2" charset="2"/>
              <a:buChar char="§"/>
            </a:pPr>
            <a:r>
              <a:rPr lang="en-US" sz="2000" dirty="0"/>
              <a:t>Force is directed solely against combatants and military objectives</a:t>
            </a:r>
            <a:r>
              <a:rPr lang="en-US" sz="2000" i="1" dirty="0"/>
              <a:t>.</a:t>
            </a:r>
          </a:p>
          <a:p>
            <a:pPr eaLnBrk="1" hangingPunct="1">
              <a:buClr>
                <a:schemeClr val="bg2"/>
              </a:buClr>
              <a:buFont typeface="Wingdings" panose="05000000000000000000" pitchFamily="2" charset="2"/>
              <a:buChar char="§"/>
            </a:pPr>
            <a:endParaRPr lang="en-US" sz="2000" i="1" dirty="0"/>
          </a:p>
          <a:p>
            <a:pPr eaLnBrk="1" hangingPunct="1">
              <a:buClr>
                <a:schemeClr val="bg2"/>
              </a:buClr>
              <a:buSzPct val="80000"/>
              <a:buFont typeface="Wingdings" panose="05000000000000000000" pitchFamily="2" charset="2"/>
              <a:buChar char="§"/>
            </a:pPr>
            <a:endParaRPr lang="en-US" sz="2000" dirty="0"/>
          </a:p>
        </p:txBody>
      </p:sp>
      <p:pic>
        <p:nvPicPr>
          <p:cNvPr id="8"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588872" y="2608262"/>
            <a:ext cx="3250328" cy="34290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533400"/>
            <a:ext cx="8229600" cy="1139825"/>
          </a:xfrm>
        </p:spPr>
        <p:txBody>
          <a:bodyPr>
            <a:normAutofit/>
          </a:bodyPr>
          <a:lstStyle/>
          <a:p>
            <a:pPr eaLnBrk="1" hangingPunct="1"/>
            <a:r>
              <a:rPr lang="en-US" sz="4000" dirty="0"/>
              <a:t>Proportionality</a:t>
            </a:r>
          </a:p>
        </p:txBody>
      </p:sp>
      <p:sp>
        <p:nvSpPr>
          <p:cNvPr id="12291" name="Rectangle 3"/>
          <p:cNvSpPr>
            <a:spLocks noGrp="1" noChangeArrowheads="1"/>
          </p:cNvSpPr>
          <p:nvPr>
            <p:ph type="body" sz="half" idx="1"/>
          </p:nvPr>
        </p:nvSpPr>
        <p:spPr>
          <a:xfrm>
            <a:off x="381000" y="1981200"/>
            <a:ext cx="5029200" cy="4530725"/>
          </a:xfrm>
        </p:spPr>
        <p:txBody>
          <a:bodyPr/>
          <a:lstStyle/>
          <a:p>
            <a:pPr marL="0" indent="0" eaLnBrk="1" hangingPunct="1">
              <a:spcBef>
                <a:spcPct val="40000"/>
              </a:spcBef>
              <a:spcAft>
                <a:spcPct val="40000"/>
              </a:spcAft>
              <a:buNone/>
            </a:pPr>
            <a:r>
              <a:rPr lang="en-US" sz="2000" b="1" dirty="0"/>
              <a:t>THE RULE</a:t>
            </a:r>
            <a:r>
              <a:rPr lang="en-US" sz="2000" dirty="0"/>
              <a:t>: Anticipated civilian death, injury, and property damage (collateral damage) from an attack must not be excessive in relation to the concrete and direct military advantage gained.</a:t>
            </a:r>
          </a:p>
          <a:p>
            <a:pPr marL="0" indent="0" eaLnBrk="1" hangingPunct="1">
              <a:spcBef>
                <a:spcPct val="40000"/>
              </a:spcBef>
              <a:spcAft>
                <a:spcPct val="40000"/>
              </a:spcAft>
              <a:buNone/>
            </a:pPr>
            <a:r>
              <a:rPr lang="en-US" sz="2000" dirty="0"/>
              <a:t>PRECAUTIONS IN ATTACK:</a:t>
            </a:r>
          </a:p>
          <a:p>
            <a:pPr lvl="1" eaLnBrk="1" hangingPunct="1">
              <a:spcBef>
                <a:spcPct val="40000"/>
              </a:spcBef>
              <a:spcAft>
                <a:spcPct val="40000"/>
              </a:spcAft>
            </a:pPr>
            <a:r>
              <a:rPr lang="en-US" sz="1800" dirty="0"/>
              <a:t>Take feasible precautions to minimize anticipated civilian death, injury, and property damage</a:t>
            </a:r>
          </a:p>
          <a:p>
            <a:pPr lvl="1" eaLnBrk="1" hangingPunct="1">
              <a:spcBef>
                <a:spcPct val="40000"/>
              </a:spcBef>
              <a:spcAft>
                <a:spcPct val="40000"/>
              </a:spcAft>
            </a:pPr>
            <a:r>
              <a:rPr lang="en-US" sz="1800" dirty="0"/>
              <a:t>Unless circumstances do not permit, effective advance warning must be given of an attack that may affect the civilian population</a:t>
            </a:r>
            <a:endParaRPr lang="en-US" sz="2000" dirty="0"/>
          </a:p>
          <a:p>
            <a:pPr eaLnBrk="1" hangingPunct="1">
              <a:lnSpc>
                <a:spcPct val="80000"/>
              </a:lnSpc>
              <a:buClr>
                <a:schemeClr val="bg2"/>
              </a:buClr>
            </a:pPr>
            <a:endParaRPr lang="en-US" sz="2000" dirty="0"/>
          </a:p>
        </p:txBody>
      </p:sp>
      <p:pic>
        <p:nvPicPr>
          <p:cNvPr id="12292" name="Picture 6" descr="bombinside"/>
          <p:cNvPicPr>
            <a:picLocks noGrp="1" noChangeAspect="1" noChangeArrowheads="1"/>
          </p:cNvPicPr>
          <p:nvPr>
            <p:ph sz="half" idx="2"/>
          </p:nvPr>
        </p:nvPicPr>
        <p:blipFill>
          <a:blip r:embed="rId3" cstate="print"/>
          <a:srcRect/>
          <a:stretch>
            <a:fillRect/>
          </a:stretch>
        </p:blipFill>
        <p:spPr>
          <a:xfrm>
            <a:off x="5486400" y="2286000"/>
            <a:ext cx="3094037" cy="2743200"/>
          </a:xfrm>
          <a:ln w="28575">
            <a:solidFill>
              <a:srgbClr val="002060"/>
            </a:solidFill>
          </a:ln>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420687"/>
            <a:ext cx="7086600" cy="1139825"/>
          </a:xfrm>
        </p:spPr>
        <p:txBody>
          <a:bodyPr>
            <a:normAutofit fontScale="90000"/>
          </a:bodyPr>
          <a:lstStyle/>
          <a:p>
            <a:r>
              <a:rPr lang="en-US" sz="4000" dirty="0"/>
              <a:t>Humanity or Unnecessary Suffering </a:t>
            </a:r>
            <a:br>
              <a:rPr lang="en-US" sz="4000" dirty="0"/>
            </a:br>
            <a:endParaRPr lang="en-US" sz="4000" dirty="0"/>
          </a:p>
        </p:txBody>
      </p:sp>
      <p:sp>
        <p:nvSpPr>
          <p:cNvPr id="11267" name="Rectangle 3"/>
          <p:cNvSpPr>
            <a:spLocks noGrp="1" noChangeArrowheads="1"/>
          </p:cNvSpPr>
          <p:nvPr>
            <p:ph idx="1"/>
          </p:nvPr>
        </p:nvSpPr>
        <p:spPr>
          <a:xfrm>
            <a:off x="250825" y="2286000"/>
            <a:ext cx="4473575" cy="4114800"/>
          </a:xfrm>
        </p:spPr>
        <p:txBody>
          <a:bodyPr>
            <a:normAutofit/>
          </a:bodyPr>
          <a:lstStyle/>
          <a:p>
            <a:pPr eaLnBrk="1" hangingPunct="1">
              <a:spcBef>
                <a:spcPct val="35000"/>
              </a:spcBef>
              <a:spcAft>
                <a:spcPct val="35000"/>
              </a:spcAft>
              <a:buFont typeface="Wingdings" pitchFamily="2" charset="2"/>
              <a:buNone/>
            </a:pPr>
            <a:r>
              <a:rPr lang="en-US" sz="2000" dirty="0"/>
              <a:t>The Rule:  </a:t>
            </a:r>
          </a:p>
          <a:p>
            <a:pPr lvl="1" eaLnBrk="1" hangingPunct="1">
              <a:spcBef>
                <a:spcPct val="35000"/>
              </a:spcBef>
              <a:spcAft>
                <a:spcPct val="35000"/>
              </a:spcAft>
              <a:buFontTx/>
              <a:buChar char="•"/>
            </a:pPr>
            <a:r>
              <a:rPr lang="en-US" sz="2000" dirty="0"/>
              <a:t>It is forbidden for Soldiers to use arms, projectiles, or material CALCULATED to cause UNNECESSARY SUFFERING</a:t>
            </a:r>
            <a:r>
              <a:rPr lang="en-US" sz="2000" i="1" dirty="0"/>
              <a:t>.</a:t>
            </a:r>
          </a:p>
          <a:p>
            <a:pPr eaLnBrk="1" hangingPunct="1">
              <a:spcBef>
                <a:spcPct val="35000"/>
              </a:spcBef>
              <a:spcAft>
                <a:spcPct val="35000"/>
              </a:spcAft>
              <a:buFontTx/>
              <a:buNone/>
            </a:pPr>
            <a:r>
              <a:rPr lang="en-US" sz="2000" dirty="0"/>
              <a:t>The rule prohibits weapons which cause unnecessary suffering, and also the use of lawful weapons in a </a:t>
            </a:r>
            <a:br>
              <a:rPr lang="en-US" sz="2000" dirty="0"/>
            </a:br>
            <a:r>
              <a:rPr lang="en-US" sz="2000" dirty="0"/>
              <a:t>manner designed to cause unnecessary suffering.</a:t>
            </a:r>
          </a:p>
        </p:txBody>
      </p:sp>
      <p:sp>
        <p:nvSpPr>
          <p:cNvPr id="11268" name="Text Box 5"/>
          <p:cNvSpPr txBox="1">
            <a:spLocks noChangeArrowheads="1"/>
          </p:cNvSpPr>
          <p:nvPr/>
        </p:nvSpPr>
        <p:spPr bwMode="auto">
          <a:xfrm>
            <a:off x="7543800" y="3733800"/>
            <a:ext cx="184150" cy="366713"/>
          </a:xfrm>
          <a:prstGeom prst="rect">
            <a:avLst/>
          </a:prstGeom>
          <a:noFill/>
          <a:ln w="9525">
            <a:noFill/>
            <a:miter lim="800000"/>
            <a:headEnd/>
            <a:tailEnd/>
          </a:ln>
        </p:spPr>
        <p:txBody>
          <a:bodyPr wrap="none">
            <a:spAutoFit/>
          </a:bodyPr>
          <a:lstStyle/>
          <a:p>
            <a:pPr eaLnBrk="0" hangingPunct="0"/>
            <a:endParaRPr lang="en-US" dirty="0"/>
          </a:p>
        </p:txBody>
      </p:sp>
      <p:sp>
        <p:nvSpPr>
          <p:cNvPr id="11269" name="Text Box 7"/>
          <p:cNvSpPr txBox="1">
            <a:spLocks noChangeArrowheads="1"/>
          </p:cNvSpPr>
          <p:nvPr/>
        </p:nvSpPr>
        <p:spPr bwMode="auto">
          <a:xfrm>
            <a:off x="4403725" y="1022350"/>
            <a:ext cx="184150" cy="366713"/>
          </a:xfrm>
          <a:prstGeom prst="rect">
            <a:avLst/>
          </a:prstGeom>
          <a:noFill/>
          <a:ln w="9525">
            <a:noFill/>
            <a:miter lim="800000"/>
            <a:headEnd/>
            <a:tailEnd/>
          </a:ln>
        </p:spPr>
        <p:txBody>
          <a:bodyPr wrap="none">
            <a:spAutoFit/>
          </a:bodyPr>
          <a:lstStyle/>
          <a:p>
            <a:pPr algn="ctr" eaLnBrk="0" hangingPunct="0"/>
            <a:endParaRPr lang="en-US" dirty="0"/>
          </a:p>
        </p:txBody>
      </p:sp>
      <p:pic>
        <p:nvPicPr>
          <p:cNvPr id="11270" name="Picture 10" descr="328krt4"/>
          <p:cNvPicPr>
            <a:picLocks noChangeAspect="1" noChangeArrowheads="1"/>
          </p:cNvPicPr>
          <p:nvPr/>
        </p:nvPicPr>
        <p:blipFill>
          <a:blip r:embed="rId3" cstate="print"/>
          <a:srcRect/>
          <a:stretch>
            <a:fillRect/>
          </a:stretch>
        </p:blipFill>
        <p:spPr bwMode="auto">
          <a:xfrm>
            <a:off x="5638800" y="3059906"/>
            <a:ext cx="2562225" cy="17145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39825"/>
          </a:xfrm>
        </p:spPr>
        <p:txBody>
          <a:bodyPr>
            <a:normAutofit/>
          </a:bodyPr>
          <a:lstStyle/>
          <a:p>
            <a:pPr eaLnBrk="1" hangingPunct="1"/>
            <a:r>
              <a:rPr lang="en-US" sz="4000" dirty="0"/>
              <a:t>Honor</a:t>
            </a:r>
          </a:p>
        </p:txBody>
      </p:sp>
      <p:sp>
        <p:nvSpPr>
          <p:cNvPr id="12291" name="Rectangle 3"/>
          <p:cNvSpPr>
            <a:spLocks noGrp="1" noChangeArrowheads="1"/>
          </p:cNvSpPr>
          <p:nvPr>
            <p:ph type="body" sz="half" idx="1"/>
          </p:nvPr>
        </p:nvSpPr>
        <p:spPr>
          <a:xfrm>
            <a:off x="228600" y="1981200"/>
            <a:ext cx="5029200" cy="4530725"/>
          </a:xfrm>
        </p:spPr>
        <p:txBody>
          <a:bodyPr/>
          <a:lstStyle/>
          <a:p>
            <a:pPr eaLnBrk="1" hangingPunct="1">
              <a:spcBef>
                <a:spcPct val="40000"/>
              </a:spcBef>
              <a:spcAft>
                <a:spcPct val="40000"/>
              </a:spcAft>
            </a:pPr>
            <a:r>
              <a:rPr lang="en-US" sz="2000" b="1" dirty="0"/>
              <a:t>THE RULE</a:t>
            </a:r>
            <a:r>
              <a:rPr lang="en-US" sz="2000" dirty="0"/>
              <a:t>: </a:t>
            </a:r>
          </a:p>
          <a:p>
            <a:pPr lvl="1" eaLnBrk="1" hangingPunct="1">
              <a:spcBef>
                <a:spcPct val="40000"/>
              </a:spcBef>
              <a:spcAft>
                <a:spcPct val="40000"/>
              </a:spcAft>
            </a:pPr>
            <a:r>
              <a:rPr lang="en-US" sz="2000" dirty="0"/>
              <a:t>Fairness in offense and defense</a:t>
            </a:r>
          </a:p>
          <a:p>
            <a:pPr lvl="1" eaLnBrk="1" hangingPunct="1">
              <a:spcBef>
                <a:spcPct val="40000"/>
              </a:spcBef>
              <a:spcAft>
                <a:spcPct val="40000"/>
              </a:spcAft>
            </a:pPr>
            <a:r>
              <a:rPr lang="en-US" sz="2000" dirty="0"/>
              <a:t>Mutual respect between opposing forces.  </a:t>
            </a:r>
          </a:p>
          <a:p>
            <a:pPr eaLnBrk="1" hangingPunct="1">
              <a:spcBef>
                <a:spcPct val="40000"/>
              </a:spcBef>
              <a:spcAft>
                <a:spcPct val="40000"/>
              </a:spcAft>
            </a:pPr>
            <a:r>
              <a:rPr lang="en-US" sz="2000" dirty="0"/>
              <a:t>Honor forbids resort to means, expedients or conduct that would constitute a breach of trust with the enemy.  </a:t>
            </a:r>
          </a:p>
          <a:p>
            <a:pPr eaLnBrk="1" hangingPunct="1">
              <a:spcBef>
                <a:spcPct val="40000"/>
              </a:spcBef>
              <a:spcAft>
                <a:spcPct val="40000"/>
              </a:spcAft>
            </a:pPr>
            <a:r>
              <a:rPr lang="en-US" sz="2000" dirty="0"/>
              <a:t>Honor requires Soldiers to comply with the law of war in good faith</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515768" y="2455862"/>
            <a:ext cx="3214688" cy="3581399"/>
          </a:xfrm>
        </p:spPr>
      </p:pic>
    </p:spTree>
    <p:extLst>
      <p:ext uri="{BB962C8B-B14F-4D97-AF65-F5344CB8AC3E}">
        <p14:creationId xmlns:p14="http://schemas.microsoft.com/office/powerpoint/2010/main" val="25682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5562600" cy="1139825"/>
          </a:xfrm>
        </p:spPr>
        <p:txBody>
          <a:bodyPr>
            <a:normAutofit/>
          </a:bodyPr>
          <a:lstStyle/>
          <a:p>
            <a:pPr eaLnBrk="1" hangingPunct="1"/>
            <a:r>
              <a:rPr lang="en-US" sz="4000" dirty="0"/>
              <a:t>Ten LOAC Standards</a:t>
            </a:r>
            <a:br>
              <a:rPr lang="en-US" sz="4000" dirty="0"/>
            </a:br>
            <a:r>
              <a:rPr lang="en-US" sz="4000" i="1" dirty="0"/>
              <a:t>The Soldier’s Rules</a:t>
            </a:r>
          </a:p>
        </p:txBody>
      </p:sp>
      <p:sp>
        <p:nvSpPr>
          <p:cNvPr id="13315" name="Rectangle 3"/>
          <p:cNvSpPr>
            <a:spLocks noGrp="1" noChangeArrowheads="1"/>
          </p:cNvSpPr>
          <p:nvPr>
            <p:ph sz="half" idx="1"/>
          </p:nvPr>
        </p:nvSpPr>
        <p:spPr>
          <a:xfrm>
            <a:off x="76200" y="2301875"/>
            <a:ext cx="4572000" cy="4302125"/>
          </a:xfrm>
        </p:spPr>
        <p:txBody>
          <a:bodyPr/>
          <a:lstStyle/>
          <a:p>
            <a:pPr marL="457200" indent="-457200" eaLnBrk="1" hangingPunct="1">
              <a:buFont typeface="+mj-lt"/>
              <a:buAutoNum type="arabicPeriod"/>
            </a:pPr>
            <a:r>
              <a:rPr lang="en-US" sz="2000" dirty="0"/>
              <a:t>Soldiers fight only combatants.</a:t>
            </a:r>
          </a:p>
          <a:p>
            <a:pPr marL="457200" indent="-457200" eaLnBrk="1" hangingPunct="1">
              <a:buFont typeface="+mj-lt"/>
              <a:buAutoNum type="arabicPeriod"/>
            </a:pPr>
            <a:r>
              <a:rPr lang="en-US" sz="2000" dirty="0"/>
              <a:t>Soldiers do not harm enemies who surrender. They disarm them and turn them over to their superior.</a:t>
            </a:r>
          </a:p>
          <a:p>
            <a:pPr marL="457200" indent="-457200" eaLnBrk="1" hangingPunct="1">
              <a:buFont typeface="+mj-lt"/>
              <a:buAutoNum type="arabicPeriod"/>
            </a:pPr>
            <a:r>
              <a:rPr lang="en-US" sz="2000" dirty="0"/>
              <a:t>Soldiers do not kill or torture personnel in their custody.</a:t>
            </a:r>
          </a:p>
          <a:p>
            <a:pPr marL="457200" indent="-457200" eaLnBrk="1" hangingPunct="1">
              <a:buFont typeface="+mj-lt"/>
              <a:buAutoNum type="arabicPeriod"/>
            </a:pPr>
            <a:r>
              <a:rPr lang="en-US" sz="2000" dirty="0"/>
              <a:t>Soldiers collect and care for the wounded, whether friend or foe.</a:t>
            </a:r>
          </a:p>
          <a:p>
            <a:pPr marL="457200" indent="-457200" eaLnBrk="1" hangingPunct="1">
              <a:buFont typeface="+mj-lt"/>
              <a:buAutoNum type="arabicPeriod"/>
            </a:pPr>
            <a:r>
              <a:rPr lang="en-US" sz="2000" dirty="0"/>
              <a:t>Soldiers do not attack protected persons and protected places.</a:t>
            </a:r>
          </a:p>
          <a:p>
            <a:pPr marL="457200" indent="-457200" eaLnBrk="1" hangingPunct="1">
              <a:buFont typeface="+mj-lt"/>
              <a:buAutoNum type="arabicPeriod"/>
            </a:pPr>
            <a:r>
              <a:rPr lang="en-US" sz="2000" dirty="0"/>
              <a:t>Soldiers destroy no more than </a:t>
            </a:r>
            <a:br>
              <a:rPr lang="en-US" sz="2000" dirty="0"/>
            </a:br>
            <a:r>
              <a:rPr lang="en-US" sz="2000" dirty="0"/>
              <a:t>the mission requires.</a:t>
            </a:r>
          </a:p>
          <a:p>
            <a:pPr eaLnBrk="1" hangingPunct="1">
              <a:lnSpc>
                <a:spcPct val="90000"/>
              </a:lnSpc>
              <a:buClr>
                <a:schemeClr val="bg2"/>
              </a:buClr>
            </a:pPr>
            <a:endParaRPr lang="en-US" sz="2000" dirty="0"/>
          </a:p>
        </p:txBody>
      </p:sp>
      <p:pic>
        <p:nvPicPr>
          <p:cNvPr id="13317"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698331" y="2057400"/>
            <a:ext cx="2471738" cy="1965108"/>
          </a:xfrm>
          <a:prstGeom prst="rect">
            <a:avLst/>
          </a:prstGeom>
          <a:noFill/>
          <a:ln w="9525">
            <a:solidFill>
              <a:srgbClr val="000000"/>
            </a:solidFill>
            <a:miter lim="800000"/>
            <a:headEnd/>
            <a:tailEnd/>
          </a:ln>
        </p:spPr>
      </p:pic>
      <p:sp>
        <p:nvSpPr>
          <p:cNvPr id="7" name="Rectangle 4"/>
          <p:cNvSpPr txBox="1">
            <a:spLocks noChangeArrowheads="1"/>
          </p:cNvSpPr>
          <p:nvPr/>
        </p:nvSpPr>
        <p:spPr bwMode="auto">
          <a:xfrm>
            <a:off x="4762500" y="4102100"/>
            <a:ext cx="43434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spcBef>
                <a:spcPct val="20000"/>
              </a:spcBef>
              <a:spcAft>
                <a:spcPts val="0"/>
              </a:spcAft>
              <a:buFont typeface="+mj-lt"/>
              <a:buAutoNum type="arabicPeriod" startAt="7"/>
            </a:pPr>
            <a:r>
              <a:rPr lang="en-US" sz="2000" kern="0" dirty="0">
                <a:latin typeface="+mn-lt"/>
                <a:cs typeface="+mn-cs"/>
              </a:rPr>
              <a:t>Soldiers treat civilians humanely.</a:t>
            </a:r>
          </a:p>
          <a:p>
            <a:pPr marL="457200" marR="0" lvl="0" indent="-457200" algn="l" defTabSz="914400" rtl="0" eaLnBrk="1" fontAlgn="base" latinLnBrk="0" hangingPunct="1">
              <a:spcBef>
                <a:spcPct val="20000"/>
              </a:spcBef>
              <a:spcAft>
                <a:spcPts val="0"/>
              </a:spcAft>
              <a:buClrTx/>
              <a:buSzTx/>
              <a:buFont typeface="+mj-lt"/>
              <a:buAutoNum type="arabicPeriod" startAt="7"/>
              <a:tabLst/>
              <a:defRPr/>
            </a:pPr>
            <a:r>
              <a:rPr kumimoji="0" lang="en-US" sz="2000" b="0" i="0" u="none" strike="noStrike" kern="0" cap="none" spc="0" normalizeH="0" baseline="0" noProof="0" dirty="0">
                <a:ln>
                  <a:noFill/>
                </a:ln>
                <a:effectLst/>
                <a:uLnTx/>
                <a:uFillTx/>
                <a:latin typeface="+mn-lt"/>
                <a:ea typeface="+mn-ea"/>
                <a:cs typeface="+mn-cs"/>
              </a:rPr>
              <a:t>Soldiers do not steal.  Soldiers respect private property and possessions.</a:t>
            </a:r>
          </a:p>
          <a:p>
            <a:pPr marL="457200" marR="0" lvl="0" indent="-457200" algn="l" defTabSz="914400" rtl="0" eaLnBrk="1" fontAlgn="base" latinLnBrk="0" hangingPunct="1">
              <a:spcBef>
                <a:spcPct val="20000"/>
              </a:spcBef>
              <a:spcAft>
                <a:spcPts val="0"/>
              </a:spcAft>
              <a:buClrTx/>
              <a:buSzTx/>
              <a:buFont typeface="+mj-lt"/>
              <a:buAutoNum type="arabicPeriod" startAt="7"/>
              <a:tabLst/>
              <a:defRPr/>
            </a:pPr>
            <a:r>
              <a:rPr kumimoji="0" lang="en-US" sz="2000" b="0" i="0" u="none" strike="noStrike" kern="0" cap="none" spc="0" normalizeH="0" baseline="0" noProof="0" dirty="0">
                <a:ln>
                  <a:noFill/>
                </a:ln>
                <a:effectLst/>
                <a:uLnTx/>
                <a:uFillTx/>
                <a:latin typeface="+mn-lt"/>
                <a:ea typeface="+mn-ea"/>
                <a:cs typeface="+mn-cs"/>
              </a:rPr>
              <a:t>Soldiers should do their best to prevent violations of LOAC.</a:t>
            </a:r>
          </a:p>
          <a:p>
            <a:pPr marL="457200" marR="0" lvl="0" indent="-457200" algn="l" defTabSz="914400" rtl="0" eaLnBrk="1" fontAlgn="base" latinLnBrk="0" hangingPunct="1">
              <a:spcBef>
                <a:spcPct val="20000"/>
              </a:spcBef>
              <a:spcAft>
                <a:spcPts val="0"/>
              </a:spcAft>
              <a:buClrTx/>
              <a:buSzTx/>
              <a:buFont typeface="+mj-lt"/>
              <a:buAutoNum type="arabicPeriod" startAt="7"/>
              <a:tabLst/>
              <a:defRPr/>
            </a:pPr>
            <a:r>
              <a:rPr kumimoji="0" lang="en-US" sz="2000" b="0" i="0" u="none" strike="noStrike" kern="0" cap="none" spc="0" normalizeH="0" baseline="0" noProof="0" dirty="0">
                <a:ln>
                  <a:noFill/>
                </a:ln>
                <a:effectLst/>
                <a:uLnTx/>
                <a:uFillTx/>
                <a:latin typeface="+mn-lt"/>
                <a:ea typeface="+mn-ea"/>
                <a:cs typeface="+mn-cs"/>
              </a:rPr>
              <a:t>Soldiers</a:t>
            </a:r>
            <a:r>
              <a:rPr kumimoji="0" lang="en-US" sz="2000" b="0" i="0" u="none" strike="noStrike" kern="0" cap="none" spc="0" normalizeH="0" noProof="0" dirty="0">
                <a:ln>
                  <a:noFill/>
                </a:ln>
                <a:effectLst/>
                <a:uLnTx/>
                <a:uFillTx/>
                <a:latin typeface="+mn-lt"/>
                <a:ea typeface="+mn-ea"/>
                <a:cs typeface="+mn-cs"/>
              </a:rPr>
              <a:t> report all violations </a:t>
            </a:r>
            <a:br>
              <a:rPr kumimoji="0" lang="en-US" sz="2000" b="0" i="0" u="none" strike="noStrike" kern="0" cap="none" spc="0" normalizeH="0" noProof="0" dirty="0">
                <a:ln>
                  <a:noFill/>
                </a:ln>
                <a:effectLst/>
                <a:uLnTx/>
                <a:uFillTx/>
                <a:latin typeface="+mn-lt"/>
                <a:ea typeface="+mn-ea"/>
                <a:cs typeface="+mn-cs"/>
              </a:rPr>
            </a:br>
            <a:r>
              <a:rPr kumimoji="0" lang="en-US" sz="2000" b="0" i="0" u="none" strike="noStrike" kern="0" cap="none" spc="0" normalizeH="0" noProof="0" dirty="0">
                <a:ln>
                  <a:noFill/>
                </a:ln>
                <a:effectLst/>
                <a:uLnTx/>
                <a:uFillTx/>
                <a:latin typeface="+mn-lt"/>
                <a:ea typeface="+mn-ea"/>
                <a:cs typeface="+mn-cs"/>
              </a:rPr>
              <a:t>of LOAC to their superiors.</a:t>
            </a:r>
            <a:endParaRPr kumimoji="0" lang="en-US" sz="2000" b="0" i="0" u="none" strike="noStrike" kern="0" cap="none" spc="0" normalizeH="0" baseline="0" noProof="0" dirty="0">
              <a:ln>
                <a:noFill/>
              </a:ln>
              <a:effectLst/>
              <a:uLnTx/>
              <a:uFillTx/>
              <a:latin typeface="+mn-lt"/>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normAutofit/>
          </a:bodyPr>
          <a:lstStyle/>
          <a:p>
            <a:pPr algn="ctr" eaLnBrk="1" hangingPunct="1"/>
            <a:r>
              <a:rPr lang="en-US" sz="4000" dirty="0"/>
              <a:t>#1:  Fight Only Combatants</a:t>
            </a:r>
          </a:p>
        </p:txBody>
      </p:sp>
      <p:pic>
        <p:nvPicPr>
          <p:cNvPr id="14339" name="Picture 18" descr="IMG: Fedayeen"/>
          <p:cNvPicPr>
            <a:picLocks noGrp="1" noChangeAspect="1" noChangeArrowheads="1"/>
          </p:cNvPicPr>
          <p:nvPr>
            <p:ph idx="1"/>
          </p:nvPr>
        </p:nvPicPr>
        <p:blipFill>
          <a:blip r:embed="rId3" cstate="print"/>
          <a:stretch>
            <a:fillRect/>
          </a:stretch>
        </p:blipFill>
        <p:spPr>
          <a:xfrm>
            <a:off x="685019" y="2073923"/>
            <a:ext cx="3571875" cy="2381250"/>
          </a:xfrm>
          <a:ln w="28575">
            <a:solidFill>
              <a:srgbClr val="002060"/>
            </a:solidFill>
          </a:ln>
          <a:effectLst>
            <a:outerShdw blurRad="50800" dist="38100" dir="2700000" algn="tl" rotWithShape="0">
              <a:prstClr val="black">
                <a:alpha val="40000"/>
              </a:prstClr>
            </a:outerShdw>
          </a:effectLst>
        </p:spPr>
      </p:pic>
      <p:pic>
        <p:nvPicPr>
          <p:cNvPr id="14341" name="Picture 23" descr="alqaida1"/>
          <p:cNvPicPr>
            <a:picLocks noGrp="1" noChangeAspect="1" noChangeArrowheads="1"/>
          </p:cNvPicPr>
          <p:nvPr>
            <p:ph sz="half" idx="4294967295"/>
          </p:nvPr>
        </p:nvPicPr>
        <p:blipFill>
          <a:blip r:embed="rId4" cstate="screen">
            <a:extLst>
              <a:ext uri="{28A0092B-C50C-407E-A947-70E740481C1C}">
                <a14:useLocalDpi xmlns:a14="http://schemas.microsoft.com/office/drawing/2010/main"/>
              </a:ext>
            </a:extLst>
          </a:blip>
          <a:srcRect/>
          <a:stretch>
            <a:fillRect/>
          </a:stretch>
        </p:blipFill>
        <p:spPr>
          <a:xfrm>
            <a:off x="5257800" y="2086623"/>
            <a:ext cx="3581400" cy="2413000"/>
          </a:xfrm>
          <a:ln w="28575">
            <a:solidFill>
              <a:srgbClr val="002060"/>
            </a:solidFill>
          </a:ln>
          <a:effectLst>
            <a:outerShdw blurRad="50800" dist="38100" dir="2700000" algn="tl" rotWithShape="0">
              <a:prstClr val="black">
                <a:alpha val="40000"/>
              </a:prstClr>
            </a:outerShdw>
          </a:effectLst>
        </p:spPr>
      </p:pic>
      <p:pic>
        <p:nvPicPr>
          <p:cNvPr id="14340" name="Picture 16" descr="030326_war_10"/>
          <p:cNvPicPr>
            <a:picLocks noChangeAspect="1" noChangeArrowheads="1"/>
          </p:cNvPicPr>
          <p:nvPr/>
        </p:nvPicPr>
        <p:blipFill>
          <a:blip r:embed="rId5" cstate="print"/>
          <a:srcRect/>
          <a:stretch>
            <a:fillRect/>
          </a:stretch>
        </p:blipFill>
        <p:spPr bwMode="auto">
          <a:xfrm>
            <a:off x="3838978" y="4246550"/>
            <a:ext cx="2065338" cy="23622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457200"/>
            <a:ext cx="8229600" cy="1139825"/>
          </a:xfrm>
        </p:spPr>
        <p:txBody>
          <a:bodyPr>
            <a:normAutofit/>
          </a:bodyPr>
          <a:lstStyle/>
          <a:p>
            <a:pPr eaLnBrk="1" hangingPunct="1"/>
            <a:r>
              <a:rPr lang="en-US" sz="4000" dirty="0"/>
              <a:t>#1: Fight Only Combatants</a:t>
            </a:r>
          </a:p>
        </p:txBody>
      </p:sp>
      <p:sp>
        <p:nvSpPr>
          <p:cNvPr id="15363" name="Rectangle 3"/>
          <p:cNvSpPr>
            <a:spLocks noGrp="1" noChangeArrowheads="1"/>
          </p:cNvSpPr>
          <p:nvPr>
            <p:ph idx="1"/>
          </p:nvPr>
        </p:nvSpPr>
        <p:spPr>
          <a:xfrm>
            <a:off x="457200" y="1981200"/>
            <a:ext cx="8077200" cy="4495800"/>
          </a:xfrm>
        </p:spPr>
        <p:txBody>
          <a:bodyPr>
            <a:normAutofit fontScale="92500" lnSpcReduction="10000"/>
          </a:bodyPr>
          <a:lstStyle/>
          <a:p>
            <a:pPr marL="55563" indent="-55563" eaLnBrk="1" hangingPunct="1">
              <a:buClr>
                <a:srgbClr val="003366"/>
              </a:buClr>
              <a:buFontTx/>
              <a:buNone/>
            </a:pPr>
            <a:r>
              <a:rPr lang="en-US" sz="2000" dirty="0"/>
              <a:t>“</a:t>
            </a:r>
            <a:r>
              <a:rPr lang="en-US" sz="2000" u="sng" dirty="0"/>
              <a:t>Combatant</a:t>
            </a:r>
            <a:r>
              <a:rPr lang="en-US" sz="2000" dirty="0"/>
              <a:t>”:  Persons subject to attack because they are members of a nation’s armed forces or are members of an armed group that is a party to the conflict.</a:t>
            </a:r>
          </a:p>
          <a:p>
            <a:pPr marL="55563" indent="-55563" algn="ctr" eaLnBrk="1" hangingPunct="1">
              <a:buClr>
                <a:srgbClr val="003366"/>
              </a:buClr>
              <a:buNone/>
            </a:pPr>
            <a:r>
              <a:rPr lang="en-US" sz="2000" b="1" dirty="0"/>
              <a:t>Civilians are protected from attack unless they directly participate in hostilities.</a:t>
            </a:r>
          </a:p>
          <a:p>
            <a:pPr marL="55563" indent="-55563" eaLnBrk="1" hangingPunct="1">
              <a:buClr>
                <a:srgbClr val="003366"/>
              </a:buClr>
              <a:buFontTx/>
              <a:buNone/>
            </a:pPr>
            <a:endParaRPr lang="en-US" sz="1800" dirty="0"/>
          </a:p>
          <a:p>
            <a:pPr marL="55563" indent="-55563" eaLnBrk="1" hangingPunct="1">
              <a:buClr>
                <a:srgbClr val="003366"/>
              </a:buClr>
              <a:buFontTx/>
              <a:buNone/>
            </a:pPr>
            <a:r>
              <a:rPr lang="en-US" sz="2000" dirty="0"/>
              <a:t>Persons subject to attack may include:</a:t>
            </a:r>
          </a:p>
          <a:p>
            <a:pPr marL="55563" indent="-55563" eaLnBrk="1" hangingPunct="1">
              <a:buClr>
                <a:srgbClr val="003366"/>
              </a:buClr>
              <a:buFontTx/>
              <a:buNone/>
            </a:pPr>
            <a:r>
              <a:rPr lang="en-US" sz="2000" dirty="0"/>
              <a:t>  - Members of the armed forces of a State</a:t>
            </a:r>
          </a:p>
          <a:p>
            <a:pPr marL="55563" indent="-55563" eaLnBrk="1" hangingPunct="1">
              <a:buClr>
                <a:srgbClr val="003366"/>
              </a:buClr>
              <a:buFontTx/>
              <a:buNone/>
            </a:pPr>
            <a:r>
              <a:rPr lang="en-US" sz="2000" dirty="0"/>
              <a:t>  - Members of militia and volunteer corps</a:t>
            </a:r>
          </a:p>
          <a:p>
            <a:pPr marL="55563" indent="-55563" eaLnBrk="1" hangingPunct="1">
              <a:buClr>
                <a:srgbClr val="003366"/>
              </a:buClr>
              <a:buFontTx/>
              <a:buNone/>
            </a:pPr>
            <a:r>
              <a:rPr lang="en-US" sz="2000" dirty="0"/>
              <a:t>  - Members of non-State armed groups</a:t>
            </a:r>
          </a:p>
          <a:p>
            <a:pPr marL="55563" indent="-55563" eaLnBrk="1" hangingPunct="1">
              <a:buClr>
                <a:srgbClr val="003366"/>
              </a:buClr>
              <a:buFontTx/>
              <a:buNone/>
            </a:pPr>
            <a:r>
              <a:rPr lang="en-US" sz="2000" dirty="0"/>
              <a:t>US Practice under Rules of Engagement (ROE):</a:t>
            </a:r>
          </a:p>
          <a:p>
            <a:pPr marL="55563" indent="-55563" eaLnBrk="1" hangingPunct="1">
              <a:buClr>
                <a:srgbClr val="003366"/>
              </a:buClr>
              <a:buFontTx/>
              <a:buNone/>
            </a:pPr>
            <a:r>
              <a:rPr lang="en-US" sz="2000" dirty="0"/>
              <a:t>  - Status based: Persons “declared” hostile.    </a:t>
            </a:r>
          </a:p>
          <a:p>
            <a:pPr marL="55563" indent="-55563" eaLnBrk="1" hangingPunct="1">
              <a:buClr>
                <a:srgbClr val="003366"/>
              </a:buClr>
              <a:buFontTx/>
              <a:buNone/>
            </a:pPr>
            <a:r>
              <a:rPr lang="en-US" sz="2000" dirty="0"/>
              <a:t>  - Conduct based: Persons committing a Hostile Act or</a:t>
            </a:r>
            <a:r>
              <a:rPr lang="en-US" sz="2000" i="1" dirty="0"/>
              <a:t> </a:t>
            </a:r>
            <a:r>
              <a:rPr lang="en-US" sz="2000" dirty="0"/>
              <a:t>Showing Hostile Intent.</a:t>
            </a:r>
            <a:endParaRPr lang="en-US" sz="2400" dirty="0"/>
          </a:p>
        </p:txBody>
      </p:sp>
      <p:sp>
        <p:nvSpPr>
          <p:cNvPr id="15364" name="Text Box 4"/>
          <p:cNvSpPr txBox="1">
            <a:spLocks noChangeArrowheads="1"/>
          </p:cNvSpPr>
          <p:nvPr/>
        </p:nvSpPr>
        <p:spPr bwMode="auto">
          <a:xfrm>
            <a:off x="7070725" y="3384550"/>
            <a:ext cx="184150" cy="366713"/>
          </a:xfrm>
          <a:prstGeom prst="rect">
            <a:avLst/>
          </a:prstGeom>
          <a:noFill/>
          <a:ln w="9525">
            <a:noFill/>
            <a:miter lim="800000"/>
            <a:headEnd/>
            <a:tailEnd/>
          </a:ln>
        </p:spPr>
        <p:txBody>
          <a:bodyPr wrap="none">
            <a:spAutoFit/>
          </a:bodyPr>
          <a:lstStyle/>
          <a:p>
            <a:pPr eaLnBrk="0" hangingPunct="0"/>
            <a:endParaRPr lang="en-US" dirty="0"/>
          </a:p>
        </p:txBody>
      </p:sp>
    </p:spTree>
    <p:extLst>
      <p:ext uri="{BB962C8B-B14F-4D97-AF65-F5344CB8AC3E}">
        <p14:creationId xmlns:p14="http://schemas.microsoft.com/office/powerpoint/2010/main" val="9190867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42900" y="457200"/>
            <a:ext cx="8229600" cy="1139825"/>
          </a:xfrm>
        </p:spPr>
        <p:txBody>
          <a:bodyPr>
            <a:noAutofit/>
          </a:bodyPr>
          <a:lstStyle/>
          <a:p>
            <a:pPr eaLnBrk="1" hangingPunct="1"/>
            <a:r>
              <a:rPr lang="en-US" sz="3600" dirty="0"/>
              <a:t>#2: Do Not Harm Enemies Who Surrender.  Disarm Them and Turn Them Over To Your Superior.</a:t>
            </a:r>
            <a:r>
              <a:rPr lang="en-US" sz="3600" b="1" dirty="0"/>
              <a:t> </a:t>
            </a:r>
          </a:p>
        </p:txBody>
      </p:sp>
      <p:sp>
        <p:nvSpPr>
          <p:cNvPr id="16387" name="Rectangle 3"/>
          <p:cNvSpPr>
            <a:spLocks noGrp="1" noChangeArrowheads="1"/>
          </p:cNvSpPr>
          <p:nvPr>
            <p:ph type="body" sz="half" idx="1"/>
          </p:nvPr>
        </p:nvSpPr>
        <p:spPr>
          <a:xfrm>
            <a:off x="381000" y="2844800"/>
            <a:ext cx="3962400" cy="3327400"/>
          </a:xfrm>
        </p:spPr>
        <p:txBody>
          <a:bodyPr>
            <a:normAutofit/>
          </a:bodyPr>
          <a:lstStyle/>
          <a:p>
            <a:pPr eaLnBrk="1" hangingPunct="1"/>
            <a:r>
              <a:rPr lang="en-US" sz="2400" dirty="0"/>
              <a:t>Follow the 5 S’s and T.</a:t>
            </a:r>
          </a:p>
          <a:p>
            <a:pPr eaLnBrk="1" hangingPunct="1"/>
            <a:endParaRPr lang="en-US" sz="2400" dirty="0"/>
          </a:p>
          <a:p>
            <a:pPr eaLnBrk="1" hangingPunct="1"/>
            <a:r>
              <a:rPr lang="en-US" sz="2400" dirty="0"/>
              <a:t>Treat Detainees Humanely</a:t>
            </a:r>
          </a:p>
          <a:p>
            <a:pPr eaLnBrk="1" hangingPunct="1"/>
            <a:endParaRPr lang="en-US" sz="2400" dirty="0"/>
          </a:p>
          <a:p>
            <a:pPr eaLnBrk="1" hangingPunct="1"/>
            <a:r>
              <a:rPr lang="en-US" sz="2400" dirty="0"/>
              <a:t>Respect and Protect Them</a:t>
            </a:r>
          </a:p>
        </p:txBody>
      </p:sp>
      <p:pic>
        <p:nvPicPr>
          <p:cNvPr id="16388" name="Picture 4" descr="030324_war_02"/>
          <p:cNvPicPr>
            <a:picLocks noGrp="1" noChangeAspect="1" noChangeArrowheads="1"/>
          </p:cNvPicPr>
          <p:nvPr>
            <p:ph sz="half" idx="2"/>
          </p:nvPr>
        </p:nvPicPr>
        <p:blipFill>
          <a:blip r:embed="rId3" cstate="print"/>
          <a:srcRect/>
          <a:stretch>
            <a:fillRect/>
          </a:stretch>
        </p:blipFill>
        <p:spPr>
          <a:xfrm>
            <a:off x="4800600" y="2590800"/>
            <a:ext cx="3771900" cy="2362200"/>
          </a:xfr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57200"/>
            <a:ext cx="8229600" cy="1139825"/>
          </a:xfrm>
        </p:spPr>
        <p:txBody>
          <a:bodyPr>
            <a:normAutofit/>
          </a:bodyPr>
          <a:lstStyle/>
          <a:p>
            <a:pPr eaLnBrk="1" hangingPunct="1"/>
            <a:r>
              <a:rPr lang="en-US" sz="4000" dirty="0"/>
              <a:t>Five S’s and T for Detainees</a:t>
            </a:r>
          </a:p>
        </p:txBody>
      </p:sp>
      <p:sp>
        <p:nvSpPr>
          <p:cNvPr id="17411" name="Rectangle 3"/>
          <p:cNvSpPr>
            <a:spLocks noGrp="1" noChangeArrowheads="1"/>
          </p:cNvSpPr>
          <p:nvPr>
            <p:ph type="body" sz="half" idx="1"/>
          </p:nvPr>
        </p:nvSpPr>
        <p:spPr>
          <a:xfrm>
            <a:off x="152400" y="2286000"/>
            <a:ext cx="4952999" cy="5105400"/>
          </a:xfrm>
        </p:spPr>
        <p:txBody>
          <a:bodyPr>
            <a:normAutofit/>
          </a:bodyPr>
          <a:lstStyle/>
          <a:p>
            <a:pPr eaLnBrk="1" hangingPunct="1">
              <a:lnSpc>
                <a:spcPct val="110000"/>
              </a:lnSpc>
              <a:spcBef>
                <a:spcPts val="0"/>
              </a:spcBef>
            </a:pPr>
            <a:r>
              <a:rPr lang="en-US" sz="2000" b="1" u="sng" dirty="0"/>
              <a:t>Search</a:t>
            </a:r>
            <a:r>
              <a:rPr lang="en-US" sz="2000" dirty="0"/>
              <a:t>: Disarm</a:t>
            </a:r>
          </a:p>
          <a:p>
            <a:pPr eaLnBrk="1" hangingPunct="1">
              <a:lnSpc>
                <a:spcPct val="110000"/>
              </a:lnSpc>
              <a:spcBef>
                <a:spcPts val="0"/>
              </a:spcBef>
              <a:buFont typeface="Arial" charset="0"/>
              <a:buChar char="•"/>
            </a:pPr>
            <a:r>
              <a:rPr lang="en-US" sz="2000" b="1" u="sng" dirty="0"/>
              <a:t>Silence</a:t>
            </a:r>
          </a:p>
          <a:p>
            <a:pPr eaLnBrk="1" hangingPunct="1">
              <a:lnSpc>
                <a:spcPct val="110000"/>
              </a:lnSpc>
              <a:spcBef>
                <a:spcPts val="0"/>
              </a:spcBef>
            </a:pPr>
            <a:r>
              <a:rPr lang="en-US" sz="2000" b="1" u="sng" dirty="0"/>
              <a:t>Segregate </a:t>
            </a:r>
          </a:p>
          <a:p>
            <a:pPr lvl="1" eaLnBrk="1" hangingPunct="1">
              <a:lnSpc>
                <a:spcPct val="110000"/>
              </a:lnSpc>
              <a:spcBef>
                <a:spcPts val="0"/>
              </a:spcBef>
              <a:buFontTx/>
              <a:buNone/>
            </a:pPr>
            <a:r>
              <a:rPr lang="en-US" sz="2000" dirty="0"/>
              <a:t>- By military rank</a:t>
            </a:r>
          </a:p>
          <a:p>
            <a:pPr lvl="1" eaLnBrk="1" hangingPunct="1">
              <a:lnSpc>
                <a:spcPct val="110000"/>
              </a:lnSpc>
              <a:spcBef>
                <a:spcPts val="0"/>
              </a:spcBef>
              <a:buFontTx/>
              <a:buNone/>
            </a:pPr>
            <a:r>
              <a:rPr lang="en-US" sz="2000" dirty="0"/>
              <a:t>- Civilians from Military</a:t>
            </a:r>
          </a:p>
          <a:p>
            <a:pPr lvl="1" eaLnBrk="1" hangingPunct="1">
              <a:lnSpc>
                <a:spcPct val="110000"/>
              </a:lnSpc>
              <a:spcBef>
                <a:spcPts val="0"/>
              </a:spcBef>
              <a:buFontTx/>
              <a:buNone/>
            </a:pPr>
            <a:r>
              <a:rPr lang="en-US" sz="2000" dirty="0"/>
              <a:t>- Military from Militia</a:t>
            </a:r>
          </a:p>
          <a:p>
            <a:pPr eaLnBrk="1" hangingPunct="1">
              <a:lnSpc>
                <a:spcPct val="110000"/>
              </a:lnSpc>
              <a:spcBef>
                <a:spcPts val="0"/>
              </a:spcBef>
            </a:pPr>
            <a:r>
              <a:rPr lang="en-US" sz="2000" b="1" u="sng" dirty="0"/>
              <a:t>Safeguard</a:t>
            </a:r>
            <a:r>
              <a:rPr lang="en-US" sz="2000" dirty="0"/>
              <a:t>: Protect from further harm</a:t>
            </a:r>
          </a:p>
          <a:p>
            <a:pPr eaLnBrk="1" hangingPunct="1">
              <a:lnSpc>
                <a:spcPct val="110000"/>
              </a:lnSpc>
              <a:spcBef>
                <a:spcPts val="0"/>
              </a:spcBef>
            </a:pPr>
            <a:r>
              <a:rPr lang="en-US" sz="2000" b="1" u="sng" dirty="0"/>
              <a:t>Speed to rear</a:t>
            </a:r>
            <a:r>
              <a:rPr lang="en-US" sz="2000" dirty="0"/>
              <a:t>: Turn over to proper holding facility for processing</a:t>
            </a:r>
          </a:p>
          <a:p>
            <a:pPr eaLnBrk="1" hangingPunct="1">
              <a:lnSpc>
                <a:spcPct val="110000"/>
              </a:lnSpc>
              <a:spcBef>
                <a:spcPts val="0"/>
              </a:spcBef>
            </a:pPr>
            <a:r>
              <a:rPr lang="en-US" sz="2000" b="1" u="sng" dirty="0"/>
              <a:t>Tag</a:t>
            </a:r>
            <a:r>
              <a:rPr lang="en-US" sz="2000" dirty="0"/>
              <a:t>: Document capture details</a:t>
            </a:r>
            <a:endParaRPr lang="en-US" sz="2000" b="1" u="sng" dirty="0"/>
          </a:p>
        </p:txBody>
      </p:sp>
      <p:pic>
        <p:nvPicPr>
          <p:cNvPr id="17412" name="Picture 13" descr="Soldiers of Chosen Company, 2-503rd Infantry, escort six detainees captured during an early morning raid in the town of Huwaji, Iraq, called Operation Lightning Bayonet, Dec. 2">
            <a:hlinkClick r:id="rId3"/>
          </p:cNvPr>
          <p:cNvPicPr>
            <a:picLocks noChangeAspect="1" noChangeArrowheads="1"/>
          </p:cNvPicPr>
          <p:nvPr/>
        </p:nvPicPr>
        <p:blipFill>
          <a:blip r:embed="rId4" cstate="print"/>
          <a:srcRect/>
          <a:stretch>
            <a:fillRect/>
          </a:stretch>
        </p:blipFill>
        <p:spPr bwMode="auto">
          <a:xfrm>
            <a:off x="4648200" y="2089150"/>
            <a:ext cx="4114800" cy="274955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99720"/>
            <a:ext cx="7772400" cy="1508760"/>
          </a:xfrm>
        </p:spPr>
        <p:txBody>
          <a:bodyPr>
            <a:normAutofit/>
          </a:bodyPr>
          <a:lstStyle/>
          <a:p>
            <a:pPr eaLnBrk="1" hangingPunct="1"/>
            <a:r>
              <a:rPr lang="en-US" sz="4000" dirty="0"/>
              <a:t>#3: Do Not Kill Or Torture</a:t>
            </a:r>
            <a:br>
              <a:rPr lang="en-US" sz="4000" dirty="0"/>
            </a:br>
            <a:r>
              <a:rPr lang="en-US" sz="4000" dirty="0"/>
              <a:t>Personnel in your Custody</a:t>
            </a:r>
          </a:p>
        </p:txBody>
      </p:sp>
      <p:sp>
        <p:nvSpPr>
          <p:cNvPr id="21508" name="Text Box 5"/>
          <p:cNvSpPr txBox="1">
            <a:spLocks noChangeArrowheads="1"/>
          </p:cNvSpPr>
          <p:nvPr/>
        </p:nvSpPr>
        <p:spPr bwMode="auto">
          <a:xfrm>
            <a:off x="381000" y="2438400"/>
            <a:ext cx="3962400" cy="366713"/>
          </a:xfrm>
          <a:prstGeom prst="rect">
            <a:avLst/>
          </a:prstGeom>
          <a:noFill/>
          <a:ln w="9525">
            <a:noFill/>
            <a:miter lim="800000"/>
            <a:headEnd/>
            <a:tailEnd/>
          </a:ln>
        </p:spPr>
        <p:txBody>
          <a:bodyPr>
            <a:spAutoFit/>
          </a:bodyPr>
          <a:lstStyle/>
          <a:p>
            <a:pPr eaLnBrk="0" hangingPunct="0"/>
            <a:endParaRPr lang="en-US" dirty="0"/>
          </a:p>
        </p:txBody>
      </p:sp>
      <p:sp>
        <p:nvSpPr>
          <p:cNvPr id="21509" name="Text Box 7"/>
          <p:cNvSpPr txBox="1">
            <a:spLocks noChangeArrowheads="1"/>
          </p:cNvSpPr>
          <p:nvPr/>
        </p:nvSpPr>
        <p:spPr bwMode="auto">
          <a:xfrm>
            <a:off x="1965325" y="2241550"/>
            <a:ext cx="184150" cy="366713"/>
          </a:xfrm>
          <a:prstGeom prst="rect">
            <a:avLst/>
          </a:prstGeom>
          <a:noFill/>
          <a:ln w="9525">
            <a:noFill/>
            <a:miter lim="800000"/>
            <a:headEnd/>
            <a:tailEnd/>
          </a:ln>
        </p:spPr>
        <p:txBody>
          <a:bodyPr wrap="none">
            <a:spAutoFit/>
          </a:bodyPr>
          <a:lstStyle/>
          <a:p>
            <a:pPr eaLnBrk="0" hangingPunct="0"/>
            <a:endParaRPr lang="en-US" dirty="0"/>
          </a:p>
        </p:txBody>
      </p:sp>
      <p:sp>
        <p:nvSpPr>
          <p:cNvPr id="329736" name="Text Box 8"/>
          <p:cNvSpPr txBox="1">
            <a:spLocks noChangeArrowheads="1"/>
          </p:cNvSpPr>
          <p:nvPr/>
        </p:nvSpPr>
        <p:spPr bwMode="auto">
          <a:xfrm>
            <a:off x="357894" y="2080287"/>
            <a:ext cx="4800600" cy="3693319"/>
          </a:xfrm>
          <a:prstGeom prst="rect">
            <a:avLst/>
          </a:prstGeom>
          <a:noFill/>
          <a:ln w="9525">
            <a:noFill/>
            <a:miter lim="800000"/>
            <a:headEnd/>
            <a:tailEnd/>
          </a:ln>
          <a:effectLst/>
        </p:spPr>
        <p:txBody>
          <a:bodyPr>
            <a:spAutoFit/>
          </a:bodyPr>
          <a:lstStyle/>
          <a:p>
            <a:pPr marL="342900" indent="-342900" eaLnBrk="0" hangingPunct="0">
              <a:buClr>
                <a:schemeClr val="tx1"/>
              </a:buClr>
              <a:buFont typeface="Wingdings" panose="05000000000000000000" pitchFamily="2" charset="2"/>
              <a:buChar char="§"/>
              <a:defRPr/>
            </a:pPr>
            <a:r>
              <a:rPr lang="en-US" dirty="0">
                <a:effectLst>
                  <a:outerShdw blurRad="38100" dist="38100" dir="2700000" algn="tl">
                    <a:srgbClr val="C0C0C0"/>
                  </a:outerShdw>
                </a:effectLst>
                <a:latin typeface="Arial" charset="0"/>
                <a:cs typeface="+mn-cs"/>
              </a:rPr>
              <a:t>  </a:t>
            </a:r>
            <a:r>
              <a:rPr lang="en-US" dirty="0">
                <a:latin typeface="Arial" charset="0"/>
                <a:cs typeface="+mn-cs"/>
              </a:rPr>
              <a:t>Killing or Torturing detained personnel is a crime under both international and domestic law.</a:t>
            </a:r>
          </a:p>
          <a:p>
            <a:pPr marL="342900" indent="-342900" eaLnBrk="0" hangingPunct="0">
              <a:buClr>
                <a:schemeClr val="tx1"/>
              </a:buClr>
              <a:buFont typeface="Wingdings" panose="05000000000000000000" pitchFamily="2" charset="2"/>
              <a:buChar char="§"/>
              <a:defRPr/>
            </a:pPr>
            <a:endParaRPr lang="en-US" dirty="0">
              <a:latin typeface="Arial" charset="0"/>
              <a:cs typeface="+mn-cs"/>
            </a:endParaRPr>
          </a:p>
          <a:p>
            <a:pPr marL="342900" indent="-342900" eaLnBrk="0" hangingPunct="0">
              <a:buClr>
                <a:schemeClr val="tx1"/>
              </a:buClr>
              <a:buFont typeface="Wingdings" panose="05000000000000000000" pitchFamily="2" charset="2"/>
              <a:buChar char="§"/>
              <a:defRPr/>
            </a:pPr>
            <a:r>
              <a:rPr lang="en-US" dirty="0">
                <a:latin typeface="Arial" charset="0"/>
                <a:cs typeface="+mn-cs"/>
              </a:rPr>
              <a:t>  Humane treatment is the minimum standard for ALL detained personnel regardless of status. </a:t>
            </a:r>
          </a:p>
          <a:p>
            <a:pPr marL="342900" indent="-342900" eaLnBrk="0" hangingPunct="0">
              <a:buClr>
                <a:schemeClr val="tx1"/>
              </a:buClr>
              <a:buFont typeface="Wingdings" panose="05000000000000000000" pitchFamily="2" charset="2"/>
              <a:buChar char="§"/>
              <a:defRPr/>
            </a:pPr>
            <a:endParaRPr lang="en-US" dirty="0">
              <a:latin typeface="Arial" charset="0"/>
              <a:cs typeface="+mn-cs"/>
            </a:endParaRPr>
          </a:p>
          <a:p>
            <a:pPr marL="342900" indent="-342900" eaLnBrk="0" hangingPunct="0">
              <a:buClr>
                <a:schemeClr val="tx1"/>
              </a:buClr>
              <a:buFont typeface="Wingdings" panose="05000000000000000000" pitchFamily="2" charset="2"/>
              <a:buChar char="§"/>
              <a:defRPr/>
            </a:pPr>
            <a:r>
              <a:rPr lang="en-US" dirty="0">
                <a:latin typeface="Arial" charset="0"/>
                <a:cs typeface="+mn-cs"/>
              </a:rPr>
              <a:t>  You may conduct tactical questioning near the time and place of capture. </a:t>
            </a:r>
          </a:p>
          <a:p>
            <a:pPr marL="342900" indent="-342900" eaLnBrk="0" hangingPunct="0">
              <a:buClr>
                <a:schemeClr val="tx1"/>
              </a:buClr>
              <a:buFont typeface="Wingdings" panose="05000000000000000000" pitchFamily="2" charset="2"/>
              <a:buChar char="§"/>
              <a:defRPr/>
            </a:pPr>
            <a:endParaRPr lang="en-US" dirty="0">
              <a:latin typeface="Arial" charset="0"/>
              <a:cs typeface="+mn-cs"/>
            </a:endParaRPr>
          </a:p>
          <a:p>
            <a:pPr marL="342900" indent="-342900" eaLnBrk="0" hangingPunct="0">
              <a:buClr>
                <a:schemeClr val="tx1"/>
              </a:buClr>
              <a:buFont typeface="Wingdings" panose="05000000000000000000" pitchFamily="2" charset="2"/>
              <a:buChar char="§"/>
              <a:defRPr/>
            </a:pPr>
            <a:r>
              <a:rPr lang="en-US" dirty="0">
                <a:latin typeface="Arial" charset="0"/>
                <a:cs typeface="+mn-cs"/>
              </a:rPr>
              <a:t> ONLY trained interrogators conduct interrogations or extended questioning.</a:t>
            </a:r>
          </a:p>
        </p:txBody>
      </p:sp>
      <p:sp>
        <p:nvSpPr>
          <p:cNvPr id="73730" name="AutoShape 2" descr="data:image/jpeg;base64,/9j/4AAQSkZJRgABAQAAAQABAAD/2wCEAAkGBhQSERQUEhQVFBQVFRcVFBYWFxcVFBUXFBgXFhoWFRUXGyYfFxkjGRQVHy8gIykpLCwsFR4xNTAqNScrLCkBCQoKDgwOGg8PGikcHBwpKSkpKSkpKSkpKSkpKSksKSkpKSksKSkpLCkpLCkpKSkpLCkpLCkpKSksLCkpKSwpLP/AABEIAMMBAwMBIgACEQEDEQH/xAAcAAAABwEBAAAAAAAAAAAAAAAAAgMEBQYHAQj/xABIEAACAQMDAQUDCAYGCQUBAAABAhEAAyEEEjFBBQYTIlFhcYEHFiMyVJGT0hQzQlKhsyRDU2KxwRVyc3SistHh8CU0Y4Lxkv/EABgBAQEBAQEAAAAAAAAAAAAAAAABAgME/8QAIhEBAQACAwEAAwADAQAAAAAAAAECEQMhMRIiMkETUWFC/9oADAMBAAIRAxEAPwDSO7HdjSNo9KzaXTsW09kkmzbJJNtSSSVkmTUn80tH9k034Fr8tDul/wCx0n+7WP5S1LUET80tH9k034Fr8tD5paP7JpvwLX5alqFBE/NLR/ZNN+Ba/LQ+aWj+yab8C1+WpahQRPzS0f2TTfgWvy0Pmlo/smm/AtflqWrlBFfNLR/ZNN+Ba/LQ+aWj+yab8C1+WpahQRPzS0f2TTfgWvy0Pmlo/smm/AtflqWoUET80tH9k034Fr8tD5paP7JpvwLX5alqFBE/NLR/ZNN+Ba/LQ+aWj+yab8C1+WpahQRPzS0f2TTfgWvy0Pmlo/smm/AtflqWoUET80tH9k034Fr8tD5p6P7JpvwLX5alSaKWoIz5p6P7JpvwLX5aHzT0f2TTfgWvy1KbqE0EX809H9k034Fr8tD5p6P7JpvwLX5aky9Ea9QR57paP7JpvwLX5aL809H9k034Fr8tSXjUUvVEcO6uj+yab8C1+Wge62j+y6b8C1+Wn++uNcFUR57r6L7LpvwLX5aI3djR/ZNN+Ba/LT5ropC5qaqbM37u6TppNN+Ba/LRB3d0n2XTfgWvyU730N1DbDflG0FpO0r6patqoFqAqKqibNsmABAyTQpX5TG/9Tv+6z/ItUKitw7pv/QdJ/u1j+UlS2+oHuvcjRaT/drH8pKlfEqaDjfXd9NTdrouU0HO6uzTcNQ8Smgvurm6kt1Ea7TQc767NNPFrovU0HVCabfpFc8emg6mhNNTqKC3qaDndXaQ3Vw6gCmg4mim5TS5rabnV00JA3aIblR7an20mdXVEp4tF/SAKi21dIHVUTaVbUUm92o4aiji/RD0XaN49R51NJnU0XaRa/FIPq5plc1M0ib9DZ81+k/Hpi+opPxqukSX6RXf0io3xKML1NDKPlIee0r/ALrP8i3Qpv8AKFcntC97rX8m3QqNNp7uXv6Hpf8AdrH8pKkTqKr3YGojSab/AHez/KSn36VRlI+NRlv1FnVUddRQSv6RQF+oz9Krv6XQSLX6KL1MP0qa4b1A/a/QF+o3xa6uo9tA+Oooov0y8Wa6rUDvx80ul6mINHa7QOzqKRuaimvj0m16gXfU0l+k+2m7PSc0Dpr9E8Wm81wmgWNyueJSUUWgcC5RjdpoWopuVqQOfGoj36am5RWemg4a9ST3s0lvok00hVrlDxaRJrlUOPErniU3mgGppWYd+2/p933Wv5VuhRO/P/vrvutfykrtRppnY2o/o2n/ANhZ/lpTv9IqE7Huxp7H+xtfy1p541VnaSW9Sq3qjEu0utypYHwumlPFpmt2um5U0HnjUm12kDcoK1WRNlg9KrTcUorVLDZyppRGpsHo3i1FLtcohu0g12ih6BeaKxom+iFquk2OWoorhNcDVZDY9dAok0N9NKMRRSa4TXJqgpaiRRprtE1SLLRdlLla4EoaJbaLtpzsorJQIbaBE0tspl2r2rZ01vxL7hFmBMkseYVQJYwZoF9lE21E9l9+NHqHFu3dhzhVdSm4+izgn2Tmpw26bNMm78f++u+61/KShRu/S/0677rX8q3QrO2ly7Jf+j2f9ja/lrT1TUZ2U30Fn/Y2v+RakLbVpg4Q04Rqa2Wn48fHNOUqqXU0aipR6A1GFJ10PUCoau76R31zdUQ4D13fTffXd1KpXfXQ1Jiu1FKTXCa4td2mrsCa5RglKLaps0TmhSot0bFNhELQ2U37Q7e01ghb1+1aPo7ANxIJUZA99P7bqyhlYMpEggggg9QRINPoIhKP4dKEUz7c1BtaXUXE+slm46+whSZ+HNZ2o51NveENxN8xsLKGn0iZn2Uq1v2Vheh7LuXXuPqbbOLYI8NT52Y5JVgciZJyelar3d7StWdJZS9cNn620aq6guFdxIIlpKZgH+7WJnLdN5YWY7qdNFijyPvyI4IPp6ilNPpjcML0EkngD19T7q256NiKyf5TLly/qzbtgsNOoSATO51Fx2jjAdV/+tbS/ZygMVLXiOBHhopUGTky/TAPSsk7+s+l1j3CIt6nbfUiQNxVVuT7RcE//euXJy/6d+Ljlvamnu0E8ty4yXCCygIWtjaJy4yIUEkqDFbl2JYddPZW6/iXBaQO8RuMTJBzMRM5JGazfu9rLt/VWUsEBQwa6WyQgHmgE9QIHqeK1M3P/PfmnFbZunPMcbJiyXv+P/UL3utfybdCh3+b+n3vda/k26FdXFZeyf1Fn/ZW/wDkWpK0tR/Yy/QWf9lb/wCRak7YxW2Sy4H3f4xRruttW08S4+22CAXhm5bYAAoJJLYiltFpndlVFLGQcdM8n0GKiNT3J1OrsJ4Oos27aG9buI/n3sLzHoCIhZHXJxWMs5i1MUrpNfburutOHWSJgqcGMqwDKfYRS++qV2b2kuju3rFu215rW39I2MDsW0sM1uY3JLEhf8Ots02pW4iuhDI4lSOCD/nIIPtFMctlmjkPXSaJsMTBA9SCF69aLZvK5IUhisSBMieMGJxJxW/qLqlFOPhXQaKho4qMaCjLRZoy1NroqtdFJ7qE1F0WDUN1Jbv+ufZ7eKhezO+Om1F3wrbPuzsLIyJcgSfDY4OATGJg02LCHoG77aje2+0DY0166oBa3bZlBkgsMKDGfrVT+5vbGrfUW1v3jdS7O9Ht7FTyG5vt3FEEKAJBgZI5qWydNSW9xoBu11HkieJz7utY7rvlY1QvuUVFthiotlA3GJL8lv4eytY7Dc6mxbvCFRwPO0opzEryYn745puT1nVrItT2O1zWam5fXxHe4xRWdrZJ8RhBaMbQsR6ERWj9yktppFFpURDccjZcN1TwpO4gfu8eyqj3s0d437txUWGZjCr5XAJG651OMk9d04q9d27SJp7K2yCFndkTvDE3CV9N8/A4ma48eX1ldu/JjJjJCj949Ot7wGv21vSBsLQZPC+m72c0513aCW0c3I2qjFwf3IO4N8JFYZ2j2M5v3AQxueLcDQ6mSXjas8sCQeOK0HtlGfdbDgi1FnbcytwWAFO+IIYgAkzyTW7k43G4+qO/ahtQyz4YJXOWQpgA7uYEYNNe0+x7jTcuMPq+UFt9wDEkqM7cngECad9o6a9lF3Ho6EBg3QZAndtUZHO2fe70WuD3FDbWFqyiuHBYBpkkmPIRAE4ys1zkku46/wCW3q9xePk3s3E0QV2LDxXFsQV2qIEKGzBbdV+8Qae16XCPOes+g9I4qifJzduq7WLhR7Vom7ZcsfFa23mG5YlhLgbjndIziJvvR2uEQux6Y6kzIgLySTj405cutGGPZza7bl9okmJA/wBUgkSf7pbn0qkd8u7GoCXXDvft3GN4tcCs9u5AUsGAzbZIUgYEA/szTzse2XUXS2WIdSjbSkYAUjIYZB61ZdD2oZyXYZJEIQTJOVVASfNHPSuErrpDfJx2fs7OVymxmW4XIABuRccAOQMgTHs8MVNlqT7MufQrdst4YJuJAXYCq37gNs2mnEKxwZ+saR1msSyhe4wRFgFj7cAD1JPAr1cV9efPus078n+nXfda/lJQqD7yd6Vv6m5dVdqttADTuhUVcwefLNCum2GgWu01safTTBe5btLbWJlvDUywkEKMSRnzCJp/2R2uL9lmkFrZK3VtqxAcZAVZLGQRHUkN6Ubu5a05XTeKBdJsqwV/P4QW0klJYeGCwVSVU1Pd6GSzpfGt/wBHe2u91t29gdCIKuyxJjImYIiuN5dWunx0a9qXdTp0iySHYjcLcvdCrJ4tqxUE/wDSoa12V2ratKNPd1CWzJCraVHLOZ4JHm56Vafk91TLZVil3ZeUXDcdrVpWLBci2Ap2wAA0sSMHirD/AKTN1WVlWzypJuW3JB5Ci2x2z7ePSuNu79N+TTH+xu5PaLXdQ5RUZw9q6936G65Yhma2ylxIYKCeMwPZeOzu6zWrKW0VQESIBdh1ZjuZMyxJn21Yg+MHHAjiBgAAYgVVO2+6A1F65da9cQMEDIFlClroYIDAweRScuvGvgw7V7u3Bca6iawXVzbNq4xsb4gMU2mYIygImOlF0tzWXH2FXs3WGSdts22KMouKhH6oHzeVt0kgtVj1eruF0CeYKZYC0rwCCFk7fUcH0pHtd71y0FS8bBLBvERfCbBkxtAOZA+OZqf5L/T5IaHT6kITqVQEZm2gRQFUliV3GRO6G67TPFL7aW7B0dy3bvJeunU+Jc3P4ktI2hNjbug2fV4zxRL/ANdpj6xPun/vOOnFeji5Prpyzx0LsolzUW0/W3Utz9UFlDvJAhELAtkjj1FHJPTnp7+n8az/ALY7QvvYa2StwK7KNSbN3wWLAo6W2IgkFhz1jnFdMrqM4zd7aCw9DP8A56UbbVO7v9vtpmTTat2drhHhMJdkDHaFcwDAjgyy5nHFzLf96TLaEdRbBRwW2AqwL9UBUguD0gdazPujqbb621bF3alos67i2x9g8qojDyiF3Dr9b2Clu/3bTtqjZW5CJC7QRh4RjcM4Ml9sH+ynrVd7Fdmugbkfw1e6WAG9iBCyw58zjPpPWsZe7XHLUsW7v33gD2TaW2TblSzhgHVgQUcJER7zmelVrsLtO/Yv27pICbSAGWGvIATtW22UkiC4jkwTwVNB2hm5uBcM7t5oMKgkK3mnnHBqGN97lxyCxYZn6zZCkzIP8fQelY3u7XG2dJDQKur1NnThdni3FQBSFtoGYMTBBJGycz6Vt4P00H9XbVPDUYRMNtG3q21FyZ4xWXfJJ2fOv8RzPgWbjAHoWiyIEkR9IxMAfVFXLRdo79XqgplV8NADvjctqTuyDneBjqK45x3+tw81NordIm21s7mAlleJB2kjcCBPMSeOk0p2vbYWIQ/SMl1lZSRF7YWHhSZG4kjnjBpO5LkbggmT5VIBC8KQzGeefv60hrtcQ1tTcZwHH0bbWxB5IG4+49KxOql8Ykmuto6vbNzxVcOp8ptodwYsJkmAIgjmauvZXarXi9y4R5wLpKSo3Am0xifKW8INjEnpVM7a0Isaq7bAzauOpwQIB8uDwIin63ttgBHClDtYRwS0x7RDE++vVl3HD29rNa7adCzWmKPtCghQwLDP1d0nlvN5eePSFPfO6CyXtpbO4iIZWn0mOZ9lVS6HYncesSRIJEjPtrtixtuIT0IcyOgycUmOjdvTW/k87QtrpbjIoV3ulXYRBVQrIo2mBG8kgAZ91d70XfEVbbAkyDHUqpGQQOcx8BUV3fupbswCC73HjarDcltVOJwSouE+pAPpT7QaY3rxYiNsIhA5GSxz/eP/AA15s+r29OE/E8s6ZEUu7bTEs21nt3AI/W21yG48y5xU72eumCrdYG2MbbiXHu6d8x5LizB/uuJEH20UaBlUhviOJHwpvYsJbY7PoyfrbcB/Yx/a44NZ+mqk7Gism39GQWtNA8xKlTgOqcTDiWHX31QflZ1ZW3p0DYZrjFROdoRQfhuaB7TV60WoDC7E5bnEDicdfN/Csn+VPtXxNYLY4sJsP+u/nb7pUe8GvXxfq83J1VNuPJoUgz0K6MNz7EuAaLTXDIfT2CTtQMXt/XVG+nkDcxM7evAiob5Q+9nildPa+kW6UQ7W87gsDCg+o2gTxNOOwu2Vt2Fa6h8lqyttN2LjbSSYUDBlQS2AF61Aa/tO0We5csoZzCjYAZBwZ4OQfUE149377erX4tBi1bQG5b0qHAH6Rqxu8oAhiH27hiQPuqY7J1qFQtm2lwySF0jb7Mety+58NPvJ9FOAah3T7wNqjtSxbs2ke34gKmTALKU831iVAk9Jq4dvd9xZWJDXY8qThcfWueg5xz7qXr01vxJ9o9q2tJZDX43xPhoSZMEwpIBYD1IAqi6zthDc8VheVwsFU1Di3kER4YXa31jnqRNQHaPbZusWuNuYxk9IyBjgDoBgVHpqXLEu4IxAAiPaZ61yv/G5/wBW6128oJJW7uMTtvMvEgDygTg0Ve21LMCL8GGUG9MTG4AkEiWG4561XE1PtEf+e2i37zsAUKhp/aBIjrMVjtel87tdpgO1oNeuNdO9Rfu75ZJPhoxACFt05mSo94d3NWhuBQYa7uZEIZXgAMdyESpgzBjrFUe3fMg7vNggjoeQR7iKd99e1vHu6K4ik3bw8K5sUM++1cQjBGZVyBnho4Fejhy1dVy5MU/3pS4ujvFPKxAQFpAO9lUqD+8QSo9rVl3Z/Z143WYxvXzANPhAwF2kceUHp98ir5347t3To2ezZRVRTeuMWT6iQ5ETuk7VwOoiZrLtUoQTcUuLm5kdWZRcIIVdyHhVIYA+8T6ej6+u3HXye6jWtcut4hw1xyCjhYKSrQWyFgYBlhiJrWe6i3P0OwbvJUQSclCfJvJ/a2+ucVken7JYNZJnadpKLMoLgJkEky3lPlmT6Ctds9kgBGsoqpfhrVufKWaWUJmVUjcSvA6RJmXk+SY/XbKe9DltbqTwd1yAQD5iSmRHG1ifhPpXe6oh727P0Q6ENG4A5mud8uzb1jVsLilG3buQRsu5U+UnB2kT7Ipt2Nr9l7gDxEKx1JA3gH2SsfGtW7jlTh2KjUGCo3CASJ84ltwXH7IjPWoWwTsJKzubr0gYwR6EVIdoXCbbYCyWMbQOQANxAycH76Tv3QOh80GBwMAYJ9wrMaaD8kVkNp9WFA8Q3LZM58oVioXBG7cWz/jUzpOwDvvpeS6++6zqN0Bt8NiBtnzEEAYwRABFZz3K7wnS6tST9HdYWbsiTsYoQRB6NHwJ91ahpu2rN+/ct27k3CgeGBtgss/Vk5kZOOVGImuHJLt3wu4cW9FasqQm9PNtfcQDGZG5ojjgcVDds3p1GltqFm69wmRyEXg4n9ufcKf9tdvsLdtY2OLti2zPzDXEUjaclQGY+uOaqXeftTbrtHcOFV7hnKkpC8TA4Eg8Uxm+qtVr5RdOF1z+rW7ZbksW2ATBEgbVH30hpuzTcsB8DfL+YkFj9WJnhQpyerx0pHv12sL+td1LDCp5o4VYzHvqU0trw9PbhiZtqxiCDuBMZGBBH8a9GXWMcP6rj6R/TdmSQd0n15joaVsachHMso2/V6t7MnAHM0/1BMGTloSeuTHuAAk0fwld9oM7hBOCQCCDxMAT0HTmszI8qz93tH4vZl+5uFlrV03bF4/VVrSgN0kjaSpmf1i1Od2bypprV27tAaQWbd4ZLuRJZZiTwIjiqx2JejR9oW48q6a4WVpJZlIQNgcrIPpHPFTfya6zfoHtHzhLrIEJgbSA4kR1Lt78DpU5e5t247/FqvCzJFtbBIwR4sEE/vAHFEvdlXAZa1atjmYe4fgCSOvJpC52daK/q09gwY95IpivZT23D2L12yqndst3GCTzkZUzHEV5nSpXu9b8Sy5G4w13a5wj20uMBgEj9nnrC1iPfpz/AKR1Urt+mb4gQAfbuEN/9q17uFduBfCGES5cbmC+92YT6wCBtEZBJPQwXypfJ0zjUa+2zFlCtctwCpChVZkIMqFUAkEHrxXp48545Z4/1kRt0KM1cr0OLQu3ew9TqrWma1atqEsW1J8QS0IM5iMEYpGz3d8PTst2wwvKjfSfpiIgIklgmwlvKI27jxipXS6a8bVkrJXw7cbmQD6oj405/wBHOYDoSMTtg7ZJwQT5vXA9K8v29PwrXZ/al2yreE+2ba7gIZWHmxtcScEehzUHf7w3Jf6QEzM7BJnJP3/4VdW7oI6sdjKfQAqTkeqkA45iRTK58m9oT5nEc5k+8DwxPurUuH9SzL+ELHd/WvbVvDyQD5nsosNkcvPGcilk7r6yJ/o49+otgffx/GjD5NrGD4tyD7Bn+GOKdWfky05WS9wdY9nrxip+Hq/krPa+quaa4EubGJUMDbuLdQgyMMuJlTTez3pE+YEDqRk1e7XyYaUwJbbJz5t04xIPGPTrTpfkq0Y6O0R/WFT7cGOKu8E1mzg95HLtsuOFOEG1SfZI+/1rau7/AHVUJpL1x1W+ngXmVx5gyLe3jBG1mF5ZAAjwlkTUTofk10iOGS2SQZU7yxBGQSCYmrJa0AUjcGmf3gT/APvFZyzn/lZjf6lO3LFu/pb9lrgQXbbJuUE7d3BIHInkD1NYB3juuthbF214d20tpSSCGKBbjAZHUuxkVuthbedoMjpz1z7apXyx9mu2mt3EClEOy6WE3BvKm2V/ughhk/t+2mGXekzx6VTurZXU6nS2Lly5Za40My+Yhwr4BeQrtAEQeRAr0BotMEtqiElURUE+YkKABJ6kgfxrz73V1b2e0tLstuLb3NO20ROy+FI+qDiTx+6oFegr+jR4Dhmg+XzOOcSdpHQdfZ605Ew8Zn8uXZqlNNc8wZi1ts+VrduHAI9d7TNYrIS4CJEQRGIIz/lWzfLGiKmnCWmSLlwbjgONoMKdxJIicxzWM61G+vtOwkoGjBYAErPqAwMe2unH45Z/ssNy2gS6xN0h8hiQ05JURyMEfdSdnsk3LaMGUAopySMgRAgUnrO0I09u0v7VtQSfaOBUh3euE6ZRA8pce8Akz/x/wprU2z/FZeQ5U4jmI6TJ9prW/kq7Dt3bLX2XeGLWHR1UpK7XDAEZlWXn0rMNfZPj4zvAjHJOB/GtX+Ra6Rb1tl8G3fUlTEAsr22Edc2gCPZUz823x270L3i7H2XiguXPCPnS34jG2hzJRS3kySaoHe+14F22x3PuViSzMSxlgfNzOQa0vvhtOptFREoyt6kqymJ64aqd8pmmU6fSEZbxNSC2fqgac+76xb76xx+umd1Gfaq4bl0s3LHPx4/hFW7RuDp7PMbADyMqShz7xVPv2yu2f/2D0+EVb+7lydPbHUm5/wA0/wCZrryeOMpn2mIU+ok8+w/9aQ7JZiOSByTH1j7ViPvo/aF0EsPWR9+KL2RqlOPqso69YHQisY+F9T+g1K2/GY43aa+jGDJL2LlsY5gswNSvyQHfb1Vsjh7LzycrcH+VVzVa3bbZ1iVB/wCMFPuhqmfkU1EXdUgGClt/dtYrn/8Aul7xrc/ZoF+wwXnIyDz8YNR3bfanh2cfWcraUEwNz4JA9wZvhHUVNBcE8cz6gjofbVQ7Tupc1trTkAhLT3mmDBLBR16ATPUNivPJt3t0s/d8bFUS+BkHdBI9x29andb2eL1jUJBYvp7iAACZZHX7zI45xUDoUKYH+YJjpg5+INWTsrVZMiMT6sfXA6fCmN7SvKuoslGKsCrKdrA4IYYYEdCDIoVdflB7rn/SWpY3dxdxckrBi6q3AsA8AMB8KFe+V5tLh2ZqfobXm/qbQGcfq09vTNOhqhHI+MiOsADkY9abdk3m/R7QCrHg2+QW/YU8fE5j/CnovSvT2FUAHBEdAenB6V4769k8Ea6mcqeoJJ6cDPXnORRP0nkB+JwcHpkY9D/ClXvBiMQCYgsYMY4HHPA59aIo3EBSFzJ2nGcQQVOAQc1AmYJnHP3jJEff7RSiKebZDSZgROQBiDzI6Yrptz9ZUMjOZAn2D3A+zpRUseWCFg4A4wMiM849lUOVvbcEjpJIHocAE+ueac2tW8/sD3ep/wDPSonRuwba4Cz7MeXrg9CPX9n206ZOQPKvlAO0jjMAHDYK8emBQSCdoyBKwfecjyn90bsGnVnXDjHoAYkMT7/bn4cVEPbABMsBAMwZ+LTyTGCOATS1u+pHlJEkzAAmTH3T61kSdwFsQTn1yfYOgHWKYd4OzLl+wbCgQ23DXWSIO4MAgOJyRNJfpESoIMc+YSc4JCkzz09tKW9eRuggZODDCB09Z4kU7ERoe61y2+lZ1m5Yt20Lpf8ADUG07sGK7NzT4hxIq52WYkeVfWFbrjmImIB+HWoi32qQZ8g68MMwOudvpn/Ok73bXSYPHlK8joVj7vjVtt9SSRA/LNbuto7DBWIW6xcwTtD2wFnGFO1s8YFZGouMlq1L7XuFrakHYWfbbLqf2jKBTj9mtu7b7xsNPdAhg1trZ+uTDqVPAk4OfdWPWOytQl1XtW7zi2wZG2MPqndIEYzXfivWnDPHsfvf2A2h1Ladn8Q21XzgRIYTIBOOSM9ADTjs/WC3p7cNG7cTzzuYYI4wBTjvzrLms1CXmtPaLoivuRwAw8s8ScZwCffTHV6NtKiLcZbgYMVKSy8iVB/jx1rfsc7DDWanddU546znPTrWifI/q/Nrm5O20RmAWL3DLHkjMms60+je429UZra9QrFQQJg+nrV5+TBSo1UzLLaII4hSxaNp6bl++pnPxXH9lt7XAZfEyxW4ACBO3dIJxyML8arXyjW57P0txQdo1GpQzEFitqI9RFph71NTHaeqIsuEPQev1twiJEgeyqd3x7xHV2tPZtbgmn3IbagFC+4gXfLyzLOOhBjmuPHO9uufit9n9nPq7unsW83LjeGoPAyMn0AEk+41qPfTsW3pdRpLFgjw7emVZkZhrks0DLMZJ+Hspt8jnZNlVbVsGa6GuWkA2siqVtyYIkO25hzwTjNOPlI1HiapYwVtoIjb+8Tj4jPtrfJlu6Y+dY7UDXxu/e93Wc/fmpDt/SW9P4CWgQH0emuuxPlLXbYZikwYIjHrNRWuvD9mZDSYALAA5gGmj6sXMlmcqABuWAoEKsAHgYABwK1J0xDjWazyuBwV2wD0jFXT5G9EBa1l5uT4VoZAMHdcaJwICpVC1tgra3E8ke05n/pWp/JQZ7McYk6m6ZO6PLbs8gMAwAnmpl+lax9WntPtcC2pIksg4/rCv7JYYIxMis77a7WbT9u6dboCiytmy5wpYX1D3Cxzw2oYewIIqfXSi5sM/WVZx9bqZn6smsr719om7r9Td3Bt1+4ykZEBztg+gAAHsFc+Gb26Z3p6B/Q8kcFCRxMRGQKe6a+VayI3h7m3zSSMEzJeB6kAERTHszW+IN4MFtjeo3MskH2TNSOgXdfQ58gcwJwWCpyOBlvurGmozP5Rx/6je4Hls8CB+ot0KT+UvUAdp3wTmLMyRP6i3zJmu16544VN9kaj+j2QBH0NmAG27oUZEEH1ngcfF0yjaYE4ggwcGI4PMHkTwPbUT2Ne22bByCLdvlRBlBiQJg5PwFSaa09eDAMDy+wQeeK8l9eueFv0cwQRJBkFkDRBODAEdOR156UV3uR74gj6qz68R04oyWjA83AwDyOIBkYyfX4mjeEw8wYE4Ofu9vTpioGzyQDIHQx1jMmARHJj/pSVllKiWJ4kBQJzkkZI6ffT27LfsrPVploHUBogxTO3ZyQIKjqfKTPUQJ+Pv9TV2E9Rp8eUMTAI5EzGJTlcRxTixdLQYWeWYNn0+sR6A/dSz6METGeQQJjPBPpnnHsmu2be0kgHzDr5RJGMiVPlEYM5psE8QiBA25jrJBmV24wSePWaRa2TB5EchiMgAjgHHoCRT5kyZjkyZIg+/GOKLnb5p5gnkAAyYgZ4xwaikf0ckAcDIiPbEezg/fXDYgzPl6ZWeREGIxTkbTIxzxEtPMEzgwQa4rfVgwBz6H3ienrV2hk2kJUwCARI9gweRAmMz9wpq2ig4Qc8gwMTMcRknipZ7Mj6omRnb6wMSfSAY9KTZFM8GfccnHOCv1ePbTa6RC6RSM7syJHIB6cQfq0Q6cMAd7iMQSjDHSds/Gph7G4HhR0MeUzEH2cnkUl4JBhusiI9PXMZE884im2VV7V7pK77jduEGSbYA8vpBj/vUL2v2HbVUVVZQpOHZgIPmMRya0VbEAYgc4UkZgAwTHpzSd3Rq6mVVlZcyOOCQYGDj/iFbmdlZuEvjOu7tgq7KLavbOTuIweAQrGY6RtJqz6YLZBcWgoIIOxZJmPLCiZz0qRt92lQQu1B1ASFP7wAJwfdHxpvrew7pUwWBMrDDHTPJMdcT8Ktz2kx1DC/2lbJ8JTcBePr22WYIM7zwARGcyeKN2xYuXbLW0AIdgf1v7pnEmAZmPfzTbTd0tSxm7egrMeG7ggdQAVED2eypWzpGAwwaCIBYAn2kGIqWyeHzaQ7j3n0y+H4OxZLl2KMu4gIczJkKcewxzUB8oGvjVv4jbhcVbg2yABG0KZM4CAfAVcrdsmPIQZzEMMffzmqn327N3PaxsHhkAlD5pJMfVG34+pNalmV7ZymsVc1mhZDslXJVHItneCtxA4BIzPmz6EVP91u7Ju6DWm2VN0vpwEL2w3hq3isRu6fUyDBKEU/td19LqLVu4xuJd2qlwAgKWVQNwVlIBhQYBAPoKQ0XZ9zT3CNovIJUFSTuU9SU81v1gx7Mit/UnUZ+f8Aam63TsqQ208FWUqQBPG4Z+Fap8kQ/wDTzPTU3p648Ox/jNIdrdkaW5obpS2bNy4oZFNxwFO8EEoTnAMCOtK/J54mn0b253o903FZCT5dqqxUYJkqo45xWblvFfnV6WG12U1sS5ACztIz5BLbsegjFYDb0rO+ATuYAYP7Rgf41v8AZ7bS4DbjGBc3eUBWwV6EkiRz+96VWe1O5NlSraN1sujEsLjMyPHmkMZ2kAEQBEQeOc4ZfO2rjtadJb8JGVDls9OFEAD4VDd7e/t3Qab6ERevMUFw8WwoBJCn6zZETgc5xUIPlC03iB1e9I/+IHnBH6zOJipXtHu9Z7SsDYXkBnsXDCAsywNyncrIWXlWmQakmr+R7OmL6nVvcdndizMZZmMsSepJ5oUNTp2R2VxtZSQwOCCOlCvU4dt07J04bT2RnNm1PwRZyeR7KOthYIG7IIBxwPXOfZxxQ7JBFmxiF8G0STuMHw1I2CM068SeJPoYHTG4n2nEV4be3snhk1hhneABLeYwCYk4HWMz0pL/AEkR5SSYHQyJEGCQDBg9fSpgDgFSSfZPOCRGQMn/ADxQV8nBXrMFQROJgTk+v7x6UWTaKHaWRBg8QRuPrBPTieaWTVTJGTGTtHUiMT0p0NCP3QJOYOPgAB06xTF+zXGQII5GBGBAPG0kkH30TR2twHkmRxKgRmMEzzJPP7NcfWiQFIcSY86gE9QSMgY9DTeyrznIE4HmYsD1aYHHXnnPFJnI+ktzHqu6DwYK8dfhQSVpyem0HiQAPaBAC+g+HSjeHj2GSRj15keh65qOtqs7lZgwBJEgIY9ExET7OetPrWr+rwRH7Pp6j/vzRSoX3kZkknjERiI9vsogszPoBhjiR7MSByPhStu4rclhwMqZJ9gVSW+7rTi2mAQGCmMCATOODkEnPFRrUNPCiPSeuevSc/dihDY6nPu54GRyDxToWsmJAJ4jABzMjB+Mmg1qTxwp9w4MkY9IjmoujJkPqSZjLewgxnjNGAxgnGPLOCIHX4/cafXLQE9YzGAT7AOCfaaRdoGJ54JiZgzJx0jFE0Z3dL1B4MECOZnGfSfupMWykjd5oluGggx8MHj35qRSwGAMe+VJjAMSohskgkf9aAWIJJAEcq07j7xPrxFE+TA3APcwJg+4TtB593so6KSTGTJmBjG0ABoj4e2KWvaUMYG2eD0IgkkHaJ6c/wCImkHO2cAZEke3MnODxmOZNa2adYKASSI9Mz7Y9Z+6khbBPRo5ETH+sSJAzilbyNHl28ftjcpIgDdtM87j8cyKNZc7VLBmYGccDy/WExyGMCPdyKIZt2f5p3s0SACZyCSfqxIHHPWo/W9i3Sd1p9jwVYSRuyCc52/xxU1+kBmbczCPrLs2kAMSSHKkvOMYHPspzb2OZU+aCseYMJIECeRgfwqy6Szao2uxtWbg3taKL6XWLdSB9TgfCpC12FzlwQOA5j14OM+ypxbHlJgk8qIA4xCwYzHPFOlticx68CfYB0ge+ly2kmkKOzQBkMTIJ69Jlhxj15NVXvt2QriyojAd9pPmYQojcon+HNX69YCqARMnA8xnknI4IAmZgRTDtLu3a1ABZrikE7Tuj63EbsHOYPpWsMtXbOU3OlW7paA2FebYNtzMhVL2yBtYlhgp6AnGSOaed5XB015bdqbjIQMAuNxVcD3NiPXFE1vyb3SZt6tSpb+sUgYUnlWIY/AVM6bu1ttKjvuKjbKhlLyOckkD/MGt5Z473KzhMtarHW015MsjDZAJa15l9Ady+nt+NW3u13kCKU+qWIO6AoMZmJicZq1Xu6pgAXHAE4J3QGiBHA/a6envqMHcFpndb562Tv8AePDYScnpW7y431n4sv4qX3k7VFzUu42EHZBCiMIo6x6UKP3n7IFrVOkJgJwpA81tWmCxPWhWpZpnVSWj736pERUdQAqqPorUwEAEsUk46mj/ADz1WT4izx+qtcR/qUKFZ1HT+O3e+2rx9IuB/ZWfZ/czwKMe+2r58UeuLdoZKweE9lcoU1DYfPbV/wBqOf7O1+Su3O+GqBBFwSB/Z24zHI2wfjQoU1FIWe92qAI8SYmJS23r1K12/wB8tXtP0oBhRIt2gcTGQk1yhTUQSz3u1Mj6QfW/s7Xv/c9aUv8AenU7lHiYHTYkfEbYNChU1AG74aqAPFH4duenXbNdPe7VYPiLI4+jtev+pQoVdQcud9NXKRejImEtgHEeYBfN8adX+/Os3E+KMcfR2vU/3KFCmosrq9+dZn6Vcx/VWfyVz58azJ8VcjP0VnMGP3K7QqahsG7+awTF0fhWY69NlGHfzW7f1o6f1Vn8lChTUNu/PfWf2o4/srXs/uVz58awCPFHr+rtHmZyUoUKai7pJe++sBnxRPr4dqenXZxRLffLVST4iknkm1ZJOAMkpJ//AGhQpqEtK/PfWRHigAGBFu0IHpISiX++mr2KPFEYH6u1OI5OyTwKFCkkWuajvzrADF6JBBi3aGIb0SlbPfnWR+tHJ/q7R5Gf2KFCrqMAe/utBI8VY9PCsx92ymmr73aknLrn/wCK10MiPJiD6UKFNRS1vvtq5/WjAMfR2oHPTZS7d+9YRJuifXwrI/wShQpqBF+/WsgfTD6w4t2hP1ufJn40du/GriPEXkf1Vn8lChTUVWO2u17ty8zuwLEJJ2oOEUDAAHAFChQrpHJ//9k="/>
          <p:cNvSpPr>
            <a:spLocks noChangeAspect="1" noChangeArrowheads="1"/>
          </p:cNvSpPr>
          <p:nvPr/>
        </p:nvSpPr>
        <p:spPr bwMode="auto">
          <a:xfrm>
            <a:off x="0" y="-9017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3732" name="AutoShape 4" descr="data:image/jpeg;base64,/9j/4AAQSkZJRgABAQAAAQABAAD/2wCEAAkGBhQSERQUEhQVFBQVFRcVFBYWFxcVFBUXFBgXFhoWFRUXGyYfFxkjGRQVHy8gIykpLCwsFR4xNTAqNScrLCkBCQoKDgwOGg8PGikcHBwpKSkpKSkpKSkpKSkpKSksKSkpKSksKSkpLCkpLCkpKSkpLCkpLCkpKSksLCkpKSwpLP/AABEIAMMBAwMBIgACEQEDEQH/xAAcAAAABwEBAAAAAAAAAAAAAAAAAgMEBQYHAQj/xABIEAACAQMDAQUDCAYGCQUBAAABAhEAAyEEEjFBBQYTIlFhcYEHFiMyVJGT0hQzQlKhsyRDU2KxwRVyc3SistHh8CU0Y4Lxkv/EABgBAQEBAQEAAAAAAAAAAAAAAAABAgME/8QAIhEBAQACAwEAAwADAQAAAAAAAAECEQMhMRIiMkETUWFC/9oADAMBAAIRAxEAPwDSO7HdjSNo9KzaXTsW09kkmzbJJNtSSSVkmTUn80tH9k034Fr8tDul/wCx0n+7WP5S1LUET80tH9k034Fr8tD5paP7JpvwLX5alqFBE/NLR/ZNN+Ba/LQ+aWj+yab8C1+WpahQRPzS0f2TTfgWvy0Pmlo/smm/AtflqWrlBFfNLR/ZNN+Ba/LQ+aWj+yab8C1+WpahQRPzS0f2TTfgWvy0Pmlo/smm/AtflqWoUET80tH9k034Fr8tD5paP7JpvwLX5alqFBE/NLR/ZNN+Ba/LQ+aWj+yab8C1+WpahQRPzS0f2TTfgWvy0Pmlo/smm/AtflqWoUET80tH9k034Fr8tD5p6P7JpvwLX5alSaKWoIz5p6P7JpvwLX5aHzT0f2TTfgWvy1KbqE0EX809H9k034Fr8tD5p6P7JpvwLX5aky9Ea9QR57paP7JpvwLX5aL809H9k034Fr8tSXjUUvVEcO6uj+yab8C1+Wge62j+y6b8C1+Wn++uNcFUR57r6L7LpvwLX5aI3djR/ZNN+Ba/LT5ropC5qaqbM37u6TppNN+Ba/LRB3d0n2XTfgWvyU730N1DbDflG0FpO0r6patqoFqAqKqibNsmABAyTQpX5TG/9Tv+6z/ItUKitw7pv/QdJ/u1j+UlS2+oHuvcjRaT/drH8pKlfEqaDjfXd9NTdrouU0HO6uzTcNQ8Smgvurm6kt1Ea7TQc767NNPFrovU0HVCabfpFc8emg6mhNNTqKC3qaDndXaQ3Vw6gCmg4mim5TS5rabnV00JA3aIblR7an20mdXVEp4tF/SAKi21dIHVUTaVbUUm92o4aiji/RD0XaN49R51NJnU0XaRa/FIPq5plc1M0ib9DZ81+k/Hpi+opPxqukSX6RXf0io3xKML1NDKPlIee0r/ALrP8i3Qpv8AKFcntC97rX8m3QqNNp7uXv6Hpf8AdrH8pKkTqKr3YGojSab/AHez/KSn36VRlI+NRlv1FnVUddRQSv6RQF+oz9Krv6XQSLX6KL1MP0qa4b1A/a/QF+o3xa6uo9tA+Oooov0y8Wa6rUDvx80ul6mINHa7QOzqKRuaimvj0m16gXfU0l+k+2m7PSc0Dpr9E8Wm81wmgWNyueJSUUWgcC5RjdpoWopuVqQOfGoj36am5RWemg4a9ST3s0lvok00hVrlDxaRJrlUOPErniU3mgGppWYd+2/p933Wv5VuhRO/P/vrvutfykrtRppnY2o/o2n/ANhZ/lpTv9IqE7Huxp7H+xtfy1p541VnaSW9Sq3qjEu0utypYHwumlPFpmt2um5U0HnjUm12kDcoK1WRNlg9KrTcUorVLDZyppRGpsHo3i1FLtcohu0g12ih6BeaKxom+iFquk2OWoorhNcDVZDY9dAok0N9NKMRRSa4TXJqgpaiRRprtE1SLLRdlLla4EoaJbaLtpzsorJQIbaBE0tspl2r2rZ01vxL7hFmBMkseYVQJYwZoF9lE21E9l9+NHqHFu3dhzhVdSm4+izgn2Tmpw26bNMm78f++u+61/KShRu/S/0677rX8q3QrO2ly7Jf+j2f9ja/lrT1TUZ2U30Fn/Y2v+RakLbVpg4Q04Rqa2Wn48fHNOUqqXU0aipR6A1GFJ10PUCoau76R31zdUQ4D13fTffXd1KpXfXQ1Jiu1FKTXCa4td2mrsCa5RglKLaps0TmhSot0bFNhELQ2U37Q7e01ghb1+1aPo7ANxIJUZA99P7bqyhlYMpEggggg9QRINPoIhKP4dKEUz7c1BtaXUXE+slm46+whSZ+HNZ2o51NveENxN8xsLKGn0iZn2Uq1v2Vheh7LuXXuPqbbOLYI8NT52Y5JVgciZJyelar3d7StWdJZS9cNn620aq6guFdxIIlpKZgH+7WJnLdN5YWY7qdNFijyPvyI4IPp6ilNPpjcML0EkngD19T7q256NiKyf5TLly/qzbtgsNOoSATO51Fx2jjAdV/+tbS/ZygMVLXiOBHhopUGTky/TAPSsk7+s+l1j3CIt6nbfUiQNxVVuT7RcE//euXJy/6d+Ljlvamnu0E8ty4yXCCygIWtjaJy4yIUEkqDFbl2JYddPZW6/iXBaQO8RuMTJBzMRM5JGazfu9rLt/VWUsEBQwa6WyQgHmgE9QIHqeK1M3P/PfmnFbZunPMcbJiyXv+P/UL3utfybdCh3+b+n3vda/k26FdXFZeyf1Fn/ZW/wDkWpK0tR/Yy/QWf9lb/wCRak7YxW2Sy4H3f4xRruttW08S4+22CAXhm5bYAAoJJLYiltFpndlVFLGQcdM8n0GKiNT3J1OrsJ4Oos27aG9buI/n3sLzHoCIhZHXJxWMs5i1MUrpNfburutOHWSJgqcGMqwDKfYRS++qV2b2kuju3rFu215rW39I2MDsW0sM1uY3JLEhf8Ots02pW4iuhDI4lSOCD/nIIPtFMctlmjkPXSaJsMTBA9SCF69aLZvK5IUhisSBMieMGJxJxW/qLqlFOPhXQaKho4qMaCjLRZoy1NroqtdFJ7qE1F0WDUN1Jbv+ufZ7eKhezO+Om1F3wrbPuzsLIyJcgSfDY4OATGJg02LCHoG77aje2+0DY0166oBa3bZlBkgsMKDGfrVT+5vbGrfUW1v3jdS7O9Ht7FTyG5vt3FEEKAJBgZI5qWydNSW9xoBu11HkieJz7utY7rvlY1QvuUVFthiotlA3GJL8lv4eytY7Dc6mxbvCFRwPO0opzEryYn745puT1nVrItT2O1zWam5fXxHe4xRWdrZJ8RhBaMbQsR6ERWj9yktppFFpURDccjZcN1TwpO4gfu8eyqj3s0d437txUWGZjCr5XAJG651OMk9d04q9d27SJp7K2yCFndkTvDE3CV9N8/A4ma48eX1ldu/JjJjJCj949Ot7wGv21vSBsLQZPC+m72c0513aCW0c3I2qjFwf3IO4N8JFYZ2j2M5v3AQxueLcDQ6mSXjas8sCQeOK0HtlGfdbDgi1FnbcytwWAFO+IIYgAkzyTW7k43G4+qO/ahtQyz4YJXOWQpgA7uYEYNNe0+x7jTcuMPq+UFt9wDEkqM7cngECad9o6a9lF3Ho6EBg3QZAndtUZHO2fe70WuD3FDbWFqyiuHBYBpkkmPIRAE4ys1zkku46/wCW3q9xePk3s3E0QV2LDxXFsQV2qIEKGzBbdV+8Qae16XCPOes+g9I4qifJzduq7WLhR7Vom7ZcsfFa23mG5YlhLgbjndIziJvvR2uEQux6Y6kzIgLySTj405cutGGPZza7bl9okmJA/wBUgkSf7pbn0qkd8u7GoCXXDvft3GN4tcCs9u5AUsGAzbZIUgYEA/szTzse2XUXS2WIdSjbSkYAUjIYZB61ZdD2oZyXYZJEIQTJOVVASfNHPSuErrpDfJx2fs7OVymxmW4XIABuRccAOQMgTHs8MVNlqT7MufQrdst4YJuJAXYCq37gNs2mnEKxwZ+saR1msSyhe4wRFgFj7cAD1JPAr1cV9efPus078n+nXfda/lJQqD7yd6Vv6m5dVdqttADTuhUVcwefLNCum2GgWu01safTTBe5btLbWJlvDUywkEKMSRnzCJp/2R2uL9lmkFrZK3VtqxAcZAVZLGQRHUkN6Ubu5a05XTeKBdJsqwV/P4QW0klJYeGCwVSVU1Pd6GSzpfGt/wBHe2u91t29gdCIKuyxJjImYIiuN5dWunx0a9qXdTp0iySHYjcLcvdCrJ4tqxUE/wDSoa12V2ratKNPd1CWzJCraVHLOZ4JHm56Vafk91TLZVil3ZeUXDcdrVpWLBci2Ap2wAA0sSMHirD/AKTN1WVlWzypJuW3JB5Ci2x2z7ePSuNu79N+TTH+xu5PaLXdQ5RUZw9q6936G65Yhma2ylxIYKCeMwPZeOzu6zWrKW0VQESIBdh1ZjuZMyxJn21Yg+MHHAjiBgAAYgVVO2+6A1F65da9cQMEDIFlClroYIDAweRScuvGvgw7V7u3Bca6iawXVzbNq4xsb4gMU2mYIygImOlF0tzWXH2FXs3WGSdts22KMouKhH6oHzeVt0kgtVj1eruF0CeYKZYC0rwCCFk7fUcH0pHtd71y0FS8bBLBvERfCbBkxtAOZA+OZqf5L/T5IaHT6kITqVQEZm2gRQFUliV3GRO6G67TPFL7aW7B0dy3bvJeunU+Jc3P4ktI2hNjbug2fV4zxRL/ANdpj6xPun/vOOnFeji5Prpyzx0LsolzUW0/W3Utz9UFlDvJAhELAtkjj1FHJPTnp7+n8az/ALY7QvvYa2StwK7KNSbN3wWLAo6W2IgkFhz1jnFdMrqM4zd7aCw9DP8A56UbbVO7v9vtpmTTat2drhHhMJdkDHaFcwDAjgyy5nHFzLf96TLaEdRbBRwW2AqwL9UBUguD0gdazPujqbb621bF3alos67i2x9g8qojDyiF3Dr9b2Clu/3bTtqjZW5CJC7QRh4RjcM4Ml9sH+ynrVd7Fdmugbkfw1e6WAG9iBCyw58zjPpPWsZe7XHLUsW7v33gD2TaW2TblSzhgHVgQUcJER7zmelVrsLtO/Yv27pICbSAGWGvIATtW22UkiC4jkwTwVNB2hm5uBcM7t5oMKgkK3mnnHBqGN97lxyCxYZn6zZCkzIP8fQelY3u7XG2dJDQKur1NnThdni3FQBSFtoGYMTBBJGycz6Vt4P00H9XbVPDUYRMNtG3q21FyZ4xWXfJJ2fOv8RzPgWbjAHoWiyIEkR9IxMAfVFXLRdo79XqgplV8NADvjctqTuyDneBjqK45x3+tw81NordIm21s7mAlleJB2kjcCBPMSeOk0p2vbYWIQ/SMl1lZSRF7YWHhSZG4kjnjBpO5LkbggmT5VIBC8KQzGeefv60hrtcQ1tTcZwHH0bbWxB5IG4+49KxOql8Ykmuto6vbNzxVcOp8ptodwYsJkmAIgjmauvZXarXi9y4R5wLpKSo3Am0xifKW8INjEnpVM7a0Isaq7bAzauOpwQIB8uDwIin63ttgBHClDtYRwS0x7RDE++vVl3HD29rNa7adCzWmKPtCghQwLDP1d0nlvN5eePSFPfO6CyXtpbO4iIZWn0mOZ9lVS6HYncesSRIJEjPtrtixtuIT0IcyOgycUmOjdvTW/k87QtrpbjIoV3ulXYRBVQrIo2mBG8kgAZ91d70XfEVbbAkyDHUqpGQQOcx8BUV3fupbswCC73HjarDcltVOJwSouE+pAPpT7QaY3rxYiNsIhA5GSxz/eP/AA15s+r29OE/E8s6ZEUu7bTEs21nt3AI/W21yG48y5xU72eumCrdYG2MbbiXHu6d8x5LizB/uuJEH20UaBlUhviOJHwpvYsJbY7PoyfrbcB/Yx/a44NZ+mqk7Gism39GQWtNA8xKlTgOqcTDiWHX31QflZ1ZW3p0DYZrjFROdoRQfhuaB7TV60WoDC7E5bnEDicdfN/Csn+VPtXxNYLY4sJsP+u/nb7pUe8GvXxfq83J1VNuPJoUgz0K6MNz7EuAaLTXDIfT2CTtQMXt/XVG+nkDcxM7evAiob5Q+9nildPa+kW6UQ7W87gsDCg+o2gTxNOOwu2Vt2Fa6h8lqyttN2LjbSSYUDBlQS2AF61Aa/tO0We5csoZzCjYAZBwZ4OQfUE149377erX4tBi1bQG5b0qHAH6Rqxu8oAhiH27hiQPuqY7J1qFQtm2lwySF0jb7Mety+58NPvJ9FOAah3T7wNqjtSxbs2ke34gKmTALKU831iVAk9Jq4dvd9xZWJDXY8qThcfWueg5xz7qXr01vxJ9o9q2tJZDX43xPhoSZMEwpIBYD1IAqi6zthDc8VheVwsFU1Di3kER4YXa31jnqRNQHaPbZusWuNuYxk9IyBjgDoBgVHpqXLEu4IxAAiPaZ61yv/G5/wBW6128oJJW7uMTtvMvEgDygTg0Ve21LMCL8GGUG9MTG4AkEiWG4561XE1PtEf+e2i37zsAUKhp/aBIjrMVjtel87tdpgO1oNeuNdO9Rfu75ZJPhoxACFt05mSo94d3NWhuBQYa7uZEIZXgAMdyESpgzBjrFUe3fMg7vNggjoeQR7iKd99e1vHu6K4ik3bw8K5sUM++1cQjBGZVyBnho4Fejhy1dVy5MU/3pS4ujvFPKxAQFpAO9lUqD+8QSo9rVl3Z/Z143WYxvXzANPhAwF2kceUHp98ir5347t3To2ezZRVRTeuMWT6iQ5ETuk7VwOoiZrLtUoQTcUuLm5kdWZRcIIVdyHhVIYA+8T6ej6+u3HXye6jWtcut4hw1xyCjhYKSrQWyFgYBlhiJrWe6i3P0OwbvJUQSclCfJvJ/a2+ucVken7JYNZJnadpKLMoLgJkEky3lPlmT6Ctds9kgBGsoqpfhrVufKWaWUJmVUjcSvA6RJmXk+SY/XbKe9DltbqTwd1yAQD5iSmRHG1ifhPpXe6oh727P0Q6ENG4A5mud8uzb1jVsLilG3buQRsu5U+UnB2kT7Ipt2Nr9l7gDxEKx1JA3gH2SsfGtW7jlTh2KjUGCo3CASJ84ltwXH7IjPWoWwTsJKzubr0gYwR6EVIdoXCbbYCyWMbQOQANxAycH76Tv3QOh80GBwMAYJ9wrMaaD8kVkNp9WFA8Q3LZM58oVioXBG7cWz/jUzpOwDvvpeS6++6zqN0Bt8NiBtnzEEAYwRABFZz3K7wnS6tST9HdYWbsiTsYoQRB6NHwJ91ahpu2rN+/ct27k3CgeGBtgss/Vk5kZOOVGImuHJLt3wu4cW9FasqQm9PNtfcQDGZG5ojjgcVDds3p1GltqFm69wmRyEXg4n9ufcKf9tdvsLdtY2OLti2zPzDXEUjaclQGY+uOaqXeftTbrtHcOFV7hnKkpC8TA4Eg8Uxm+qtVr5RdOF1z+rW7ZbksW2ATBEgbVH30hpuzTcsB8DfL+YkFj9WJnhQpyerx0pHv12sL+td1LDCp5o4VYzHvqU0trw9PbhiZtqxiCDuBMZGBBH8a9GXWMcP6rj6R/TdmSQd0n15joaVsachHMso2/V6t7MnAHM0/1BMGTloSeuTHuAAk0fwld9oM7hBOCQCCDxMAT0HTmszI8qz93tH4vZl+5uFlrV03bF4/VVrSgN0kjaSpmf1i1Od2bypprV27tAaQWbd4ZLuRJZZiTwIjiqx2JejR9oW48q6a4WVpJZlIQNgcrIPpHPFTfya6zfoHtHzhLrIEJgbSA4kR1Lt78DpU5e5t247/FqvCzJFtbBIwR4sEE/vAHFEvdlXAZa1atjmYe4fgCSOvJpC52daK/q09gwY95IpivZT23D2L12yqndst3GCTzkZUzHEV5nSpXu9b8Sy5G4w13a5wj20uMBgEj9nnrC1iPfpz/AKR1Urt+mb4gQAfbuEN/9q17uFduBfCGES5cbmC+92YT6wCBtEZBJPQwXypfJ0zjUa+2zFlCtctwCpChVZkIMqFUAkEHrxXp48545Z4/1kRt0KM1cr0OLQu3ew9TqrWma1atqEsW1J8QS0IM5iMEYpGz3d8PTst2wwvKjfSfpiIgIklgmwlvKI27jxipXS6a8bVkrJXw7cbmQD6oj405/wBHOYDoSMTtg7ZJwQT5vXA9K8v29PwrXZ/al2yreE+2ba7gIZWHmxtcScEehzUHf7w3Jf6QEzM7BJnJP3/4VdW7oI6sdjKfQAqTkeqkA45iRTK58m9oT5nEc5k+8DwxPurUuH9SzL+ELHd/WvbVvDyQD5nsosNkcvPGcilk7r6yJ/o49+otgffx/GjD5NrGD4tyD7Bn+GOKdWfky05WS9wdY9nrxip+Hq/krPa+quaa4EubGJUMDbuLdQgyMMuJlTTez3pE+YEDqRk1e7XyYaUwJbbJz5t04xIPGPTrTpfkq0Y6O0R/WFT7cGOKu8E1mzg95HLtsuOFOEG1SfZI+/1rau7/AHVUJpL1x1W+ngXmVx5gyLe3jBG1mF5ZAAjwlkTUTofk10iOGS2SQZU7yxBGQSCYmrJa0AUjcGmf3gT/APvFZyzn/lZjf6lO3LFu/pb9lrgQXbbJuUE7d3BIHInkD1NYB3juuthbF214d20tpSSCGKBbjAZHUuxkVuthbedoMjpz1z7apXyx9mu2mt3EClEOy6WE3BvKm2V/ughhk/t+2mGXekzx6VTurZXU6nS2Lly5Za40My+Yhwr4BeQrtAEQeRAr0BotMEtqiElURUE+YkKABJ6kgfxrz73V1b2e0tLstuLb3NO20ROy+FI+qDiTx+6oFegr+jR4Dhmg+XzOOcSdpHQdfZ605Ew8Zn8uXZqlNNc8wZi1ts+VrduHAI9d7TNYrIS4CJEQRGIIz/lWzfLGiKmnCWmSLlwbjgONoMKdxJIicxzWM61G+vtOwkoGjBYAErPqAwMe2unH45Z/ssNy2gS6xN0h8hiQ05JURyMEfdSdnsk3LaMGUAopySMgRAgUnrO0I09u0v7VtQSfaOBUh3euE6ZRA8pce8Akz/x/wprU2z/FZeQ5U4jmI6TJ9prW/kq7Dt3bLX2XeGLWHR1UpK7XDAEZlWXn0rMNfZPj4zvAjHJOB/GtX+Ra6Rb1tl8G3fUlTEAsr22Edc2gCPZUz823x270L3i7H2XiguXPCPnS34jG2hzJRS3kySaoHe+14F22x3PuViSzMSxlgfNzOQa0vvhtOptFREoyt6kqymJ64aqd8pmmU6fSEZbxNSC2fqgac+76xb76xx+umd1Gfaq4bl0s3LHPx4/hFW7RuDp7PMbADyMqShz7xVPv2yu2f/2D0+EVb+7lydPbHUm5/wA0/wCZrryeOMpn2mIU+ok8+w/9aQ7JZiOSByTH1j7ViPvo/aF0EsPWR9+KL2RqlOPqso69YHQisY+F9T+g1K2/GY43aa+jGDJL2LlsY5gswNSvyQHfb1Vsjh7LzycrcH+VVzVa3bbZ1iVB/wCMFPuhqmfkU1EXdUgGClt/dtYrn/8Aul7xrc/ZoF+wwXnIyDz8YNR3bfanh2cfWcraUEwNz4JA9wZvhHUVNBcE8cz6gjofbVQ7Tupc1trTkAhLT3mmDBLBR16ATPUNivPJt3t0s/d8bFUS+BkHdBI9x29andb2eL1jUJBYvp7iAACZZHX7zI45xUDoUKYH+YJjpg5+INWTsrVZMiMT6sfXA6fCmN7SvKuoslGKsCrKdrA4IYYYEdCDIoVdflB7rn/SWpY3dxdxckrBi6q3AsA8AMB8KFe+V5tLh2ZqfobXm/qbQGcfq09vTNOhqhHI+MiOsADkY9abdk3m/R7QCrHg2+QW/YU8fE5j/CnovSvT2FUAHBEdAenB6V4769k8Ea6mcqeoJJ6cDPXnORRP0nkB+JwcHpkY9D/ClXvBiMQCYgsYMY4HHPA59aIo3EBSFzJ2nGcQQVOAQc1AmYJnHP3jJEff7RSiKebZDSZgROQBiDzI6Yrptz9ZUMjOZAn2D3A+zpRUseWCFg4A4wMiM849lUOVvbcEjpJIHocAE+ueac2tW8/sD3ep/wDPSonRuwba4Cz7MeXrg9CPX9n206ZOQPKvlAO0jjMAHDYK8emBQSCdoyBKwfecjyn90bsGnVnXDjHoAYkMT7/bn4cVEPbABMsBAMwZ+LTyTGCOATS1u+pHlJEkzAAmTH3T61kSdwFsQTn1yfYOgHWKYd4OzLl+wbCgQ23DXWSIO4MAgOJyRNJfpESoIMc+YSc4JCkzz09tKW9eRuggZODDCB09Z4kU7ERoe61y2+lZ1m5Yt20Lpf8ADUG07sGK7NzT4hxIq52WYkeVfWFbrjmImIB+HWoi32qQZ8g68MMwOudvpn/Ok73bXSYPHlK8joVj7vjVtt9SSRA/LNbuto7DBWIW6xcwTtD2wFnGFO1s8YFZGouMlq1L7XuFrakHYWfbbLqf2jKBTj9mtu7b7xsNPdAhg1trZ+uTDqVPAk4OfdWPWOytQl1XtW7zi2wZG2MPqndIEYzXfivWnDPHsfvf2A2h1Ladn8Q21XzgRIYTIBOOSM9ADTjs/WC3p7cNG7cTzzuYYI4wBTjvzrLms1CXmtPaLoivuRwAw8s8ScZwCffTHV6NtKiLcZbgYMVKSy8iVB/jx1rfsc7DDWanddU546znPTrWifI/q/Nrm5O20RmAWL3DLHkjMms60+je429UZra9QrFQQJg+nrV5+TBSo1UzLLaII4hSxaNp6bl++pnPxXH9lt7XAZfEyxW4ACBO3dIJxyML8arXyjW57P0txQdo1GpQzEFitqI9RFph71NTHaeqIsuEPQev1twiJEgeyqd3x7xHV2tPZtbgmn3IbagFC+4gXfLyzLOOhBjmuPHO9uufit9n9nPq7unsW83LjeGoPAyMn0AEk+41qPfTsW3pdRpLFgjw7emVZkZhrks0DLMZJ+Hspt8jnZNlVbVsGa6GuWkA2siqVtyYIkO25hzwTjNOPlI1HiapYwVtoIjb+8Tj4jPtrfJlu6Y+dY7UDXxu/e93Wc/fmpDt/SW9P4CWgQH0emuuxPlLXbYZikwYIjHrNRWuvD9mZDSYALAA5gGmj6sXMlmcqABuWAoEKsAHgYABwK1J0xDjWazyuBwV2wD0jFXT5G9EBa1l5uT4VoZAMHdcaJwICpVC1tgra3E8ke05n/pWp/JQZ7McYk6m6ZO6PLbs8gMAwAnmpl+lax9WntPtcC2pIksg4/rCv7JYYIxMis77a7WbT9u6dboCiytmy5wpYX1D3Cxzw2oYewIIqfXSi5sM/WVZx9bqZn6smsr719om7r9Td3Bt1+4ykZEBztg+gAAHsFc+Gb26Z3p6B/Q8kcFCRxMRGQKe6a+VayI3h7m3zSSMEzJeB6kAERTHszW+IN4MFtjeo3MskH2TNSOgXdfQ58gcwJwWCpyOBlvurGmozP5Rx/6je4Hls8CB+ot0KT+UvUAdp3wTmLMyRP6i3zJmu16544VN9kaj+j2QBH0NmAG27oUZEEH1ngcfF0yjaYE4ggwcGI4PMHkTwPbUT2Ne22bByCLdvlRBlBiQJg5PwFSaa09eDAMDy+wQeeK8l9eueFv0cwQRJBkFkDRBODAEdOR156UV3uR74gj6qz68R04oyWjA83AwDyOIBkYyfX4mjeEw8wYE4Ofu9vTpioGzyQDIHQx1jMmARHJj/pSVllKiWJ4kBQJzkkZI6ffT27LfsrPVploHUBogxTO3ZyQIKjqfKTPUQJ+Pv9TV2E9Rp8eUMTAI5EzGJTlcRxTixdLQYWeWYNn0+sR6A/dSz6METGeQQJjPBPpnnHsmu2be0kgHzDr5RJGMiVPlEYM5psE8QiBA25jrJBmV24wSePWaRa2TB5EchiMgAjgHHoCRT5kyZjkyZIg+/GOKLnb5p5gnkAAyYgZ4xwaikf0ckAcDIiPbEezg/fXDYgzPl6ZWeREGIxTkbTIxzxEtPMEzgwQa4rfVgwBz6H3ienrV2hk2kJUwCARI9gweRAmMz9wpq2ig4Qc8gwMTMcRknipZ7Mj6omRnb6wMSfSAY9KTZFM8GfccnHOCv1ePbTa6RC6RSM7syJHIB6cQfq0Q6cMAd7iMQSjDHSds/Gph7G4HhR0MeUzEH2cnkUl4JBhusiI9PXMZE884im2VV7V7pK77jduEGSbYA8vpBj/vUL2v2HbVUVVZQpOHZgIPmMRya0VbEAYgc4UkZgAwTHpzSd3Rq6mVVlZcyOOCQYGDj/iFbmdlZuEvjOu7tgq7KLavbOTuIweAQrGY6RtJqz6YLZBcWgoIIOxZJmPLCiZz0qRt92lQQu1B1ASFP7wAJwfdHxpvrew7pUwWBMrDDHTPJMdcT8Ktz2kx1DC/2lbJ8JTcBePr22WYIM7zwARGcyeKN2xYuXbLW0AIdgf1v7pnEmAZmPfzTbTd0tSxm7egrMeG7ggdQAVED2eypWzpGAwwaCIBYAn2kGIqWyeHzaQ7j3n0y+H4OxZLl2KMu4gIczJkKcewxzUB8oGvjVv4jbhcVbg2yABG0KZM4CAfAVcrdsmPIQZzEMMffzmqn327N3PaxsHhkAlD5pJMfVG34+pNalmV7ZymsVc1mhZDslXJVHItneCtxA4BIzPmz6EVP91u7Ju6DWm2VN0vpwEL2w3hq3isRu6fUyDBKEU/td19LqLVu4xuJd2qlwAgKWVQNwVlIBhQYBAPoKQ0XZ9zT3CNovIJUFSTuU9SU81v1gx7Mit/UnUZ+f8Aam63TsqQ208FWUqQBPG4Z+Fap8kQ/wDTzPTU3p648Ox/jNIdrdkaW5obpS2bNy4oZFNxwFO8EEoTnAMCOtK/J54mn0b253o903FZCT5dqqxUYJkqo45xWblvFfnV6WG12U1sS5ACztIz5BLbsegjFYDb0rO+ATuYAYP7Rgf41v8AZ7bS4DbjGBc3eUBWwV6EkiRz+96VWe1O5NlSraN1sujEsLjMyPHmkMZ2kAEQBEQeOc4ZfO2rjtadJb8JGVDls9OFEAD4VDd7e/t3Qab6ERevMUFw8WwoBJCn6zZETgc5xUIPlC03iB1e9I/+IHnBH6zOJipXtHu9Z7SsDYXkBnsXDCAsywNyncrIWXlWmQakmr+R7OmL6nVvcdndizMZZmMsSepJ5oUNTp2R2VxtZSQwOCCOlCvU4dt07J04bT2RnNm1PwRZyeR7KOthYIG7IIBxwPXOfZxxQ7JBFmxiF8G0STuMHw1I2CM068SeJPoYHTG4n2nEV4be3snhk1hhneABLeYwCYk4HWMz0pL/AEkR5SSYHQyJEGCQDBg9fSpgDgFSSfZPOCRGQMn/ADxQV8nBXrMFQROJgTk+v7x6UWTaKHaWRBg8QRuPrBPTieaWTVTJGTGTtHUiMT0p0NCP3QJOYOPgAB06xTF+zXGQII5GBGBAPG0kkH30TR2twHkmRxKgRmMEzzJPP7NcfWiQFIcSY86gE9QSMgY9DTeyrznIE4HmYsD1aYHHXnnPFJnI+ktzHqu6DwYK8dfhQSVpyem0HiQAPaBAC+g+HSjeHj2GSRj15keh65qOtqs7lZgwBJEgIY9ExET7OetPrWr+rwRH7Pp6j/vzRSoX3kZkknjERiI9vsogszPoBhjiR7MSByPhStu4rclhwMqZJ9gVSW+7rTi2mAQGCmMCATOODkEnPFRrUNPCiPSeuevSc/dihDY6nPu54GRyDxToWsmJAJ4jABzMjB+Mmg1qTxwp9w4MkY9IjmoujJkPqSZjLewgxnjNGAxgnGPLOCIHX4/cafXLQE9YzGAT7AOCfaaRdoGJ54JiZgzJx0jFE0Z3dL1B4MECOZnGfSfupMWykjd5oluGggx8MHj35qRSwGAMe+VJjAMSohskgkf9aAWIJJAEcq07j7xPrxFE+TA3APcwJg+4TtB593so6KSTGTJmBjG0ABoj4e2KWvaUMYG2eD0IgkkHaJ6c/wCImkHO2cAZEke3MnODxmOZNa2adYKASSI9Mz7Y9Z+6khbBPRo5ETH+sSJAzilbyNHl28ftjcpIgDdtM87j8cyKNZc7VLBmYGccDy/WExyGMCPdyKIZt2f5p3s0SACZyCSfqxIHHPWo/W9i3Sd1p9jwVYSRuyCc52/xxU1+kBmbczCPrLs2kAMSSHKkvOMYHPspzb2OZU+aCseYMJIECeRgfwqy6Szao2uxtWbg3taKL6XWLdSB9TgfCpC12FzlwQOA5j14OM+ypxbHlJgk8qIA4xCwYzHPFOlticx68CfYB0ge+ly2kmkKOzQBkMTIJ69Jlhxj15NVXvt2QriyojAd9pPmYQojcon+HNX69YCqARMnA8xnknI4IAmZgRTDtLu3a1ABZrikE7Tuj63EbsHOYPpWsMtXbOU3OlW7paA2FebYNtzMhVL2yBtYlhgp6AnGSOaed5XB015bdqbjIQMAuNxVcD3NiPXFE1vyb3SZt6tSpb+sUgYUnlWIY/AVM6bu1ttKjvuKjbKhlLyOckkD/MGt5Z473KzhMtarHW015MsjDZAJa15l9Ady+nt+NW3u13kCKU+qWIO6AoMZmJicZq1Xu6pgAXHAE4J3QGiBHA/a6envqMHcFpndb562Tv8AePDYScnpW7y431n4sv4qX3k7VFzUu42EHZBCiMIo6x6UKP3n7IFrVOkJgJwpA81tWmCxPWhWpZpnVSWj736pERUdQAqqPorUwEAEsUk46mj/ADz1WT4izx+qtcR/qUKFZ1HT+O3e+2rx9IuB/ZWfZ/czwKMe+2r58UeuLdoZKweE9lcoU1DYfPbV/wBqOf7O1+Su3O+GqBBFwSB/Z24zHI2wfjQoU1FIWe92qAI8SYmJS23r1K12/wB8tXtP0oBhRIt2gcTGQk1yhTUQSz3u1Mj6QfW/s7Xv/c9aUv8AenU7lHiYHTYkfEbYNChU1AG74aqAPFH4duenXbNdPe7VYPiLI4+jtev+pQoVdQcud9NXKRejImEtgHEeYBfN8adX+/Os3E+KMcfR2vU/3KFCmosrq9+dZn6Vcx/VWfyVz58azJ8VcjP0VnMGP3K7QqahsG7+awTF0fhWY69NlGHfzW7f1o6f1Vn8lChTUNu/PfWf2o4/srXs/uVz58awCPFHr+rtHmZyUoUKai7pJe++sBnxRPr4dqenXZxRLffLVST4iknkm1ZJOAMkpJ//AGhQpqEtK/PfWRHigAGBFu0IHpISiX++mr2KPFEYH6u1OI5OyTwKFCkkWuajvzrADF6JBBi3aGIb0SlbPfnWR+tHJ/q7R5Gf2KFCrqMAe/utBI8VY9PCsx92ymmr73aknLrn/wCK10MiPJiD6UKFNRS1vvtq5/WjAMfR2oHPTZS7d+9YRJuifXwrI/wShQpqBF+/WsgfTD6w4t2hP1ufJn40du/GriPEXkf1Vn8lChTUVWO2u17ty8zuwLEJJ2oOEUDAAHAFChQrpHJ//9k="/>
          <p:cNvSpPr>
            <a:spLocks noChangeAspect="1" noChangeArrowheads="1"/>
          </p:cNvSpPr>
          <p:nvPr/>
        </p:nvSpPr>
        <p:spPr bwMode="auto">
          <a:xfrm>
            <a:off x="0" y="-901700"/>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3734" name="Picture 6" descr="http://www.kirkbytimes.co.uk/images/warimages/pows/iraq_pows_2.jpg"/>
          <p:cNvPicPr>
            <a:picLocks noChangeAspect="1" noChangeArrowheads="1"/>
          </p:cNvPicPr>
          <p:nvPr/>
        </p:nvPicPr>
        <p:blipFill>
          <a:blip r:embed="rId3" cstate="print"/>
          <a:srcRect/>
          <a:stretch>
            <a:fillRect/>
          </a:stretch>
        </p:blipFill>
        <p:spPr bwMode="auto">
          <a:xfrm>
            <a:off x="5158494" y="2551538"/>
            <a:ext cx="3524250" cy="2647951"/>
          </a:xfrm>
          <a:prstGeom prst="rect">
            <a:avLst/>
          </a:prstGeom>
          <a:noFill/>
          <a:ln w="28575">
            <a:solidFill>
              <a:srgbClr val="002060"/>
            </a:solidFill>
          </a:ln>
          <a:effectLst>
            <a:outerShdw blurRad="50800" dist="38100" dir="2700000" algn="tl" rotWithShape="0">
              <a:prstClr val="black">
                <a:alpha val="40000"/>
              </a:prstClr>
            </a:outerShdw>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219200" y="2209800"/>
            <a:ext cx="6858000" cy="1752600"/>
          </a:xfrm>
        </p:spPr>
        <p:txBody>
          <a:bodyPr>
            <a:normAutofit/>
          </a:bodyPr>
          <a:lstStyle/>
          <a:p>
            <a:pPr algn="ctr" eaLnBrk="1" hangingPunct="1">
              <a:buFontTx/>
              <a:buNone/>
            </a:pPr>
            <a:r>
              <a:rPr lang="en-US" sz="4000" dirty="0">
                <a:solidFill>
                  <a:schemeClr val="bg2"/>
                </a:solidFill>
              </a:rPr>
              <a:t>The Law of Armed Conflict</a:t>
            </a:r>
          </a:p>
          <a:p>
            <a:pPr algn="ctr" eaLnBrk="1" hangingPunct="1">
              <a:buFontTx/>
              <a:buNone/>
            </a:pPr>
            <a:r>
              <a:rPr lang="en-US" sz="2400" dirty="0">
                <a:solidFill>
                  <a:schemeClr val="bg2"/>
                </a:solidFill>
              </a:rPr>
              <a:t>The Rules That Govern The Conduct Of Soldiers </a:t>
            </a:r>
          </a:p>
          <a:p>
            <a:pPr algn="ctr" eaLnBrk="1" hangingPunct="1">
              <a:buFontTx/>
              <a:buNone/>
            </a:pPr>
            <a:r>
              <a:rPr lang="en-US" sz="2400" dirty="0">
                <a:solidFill>
                  <a:schemeClr val="bg2"/>
                </a:solidFill>
              </a:rPr>
              <a:t>In Military Operations</a:t>
            </a:r>
          </a:p>
        </p:txBody>
      </p:sp>
      <p:sp>
        <p:nvSpPr>
          <p:cNvPr id="4099" name="Text Box 4"/>
          <p:cNvSpPr txBox="1">
            <a:spLocks noChangeArrowheads="1"/>
          </p:cNvSpPr>
          <p:nvPr/>
        </p:nvSpPr>
        <p:spPr bwMode="auto">
          <a:xfrm>
            <a:off x="4708525" y="4451350"/>
            <a:ext cx="184150" cy="366713"/>
          </a:xfrm>
          <a:prstGeom prst="rect">
            <a:avLst/>
          </a:prstGeom>
          <a:noFill/>
          <a:ln w="9525">
            <a:noFill/>
            <a:miter lim="800000"/>
            <a:headEnd/>
            <a:tailEnd/>
          </a:ln>
        </p:spPr>
        <p:txBody>
          <a:bodyPr wrap="none">
            <a:spAutoFit/>
          </a:bodyPr>
          <a:lstStyle/>
          <a:p>
            <a:pPr eaLnBrk="0" hangingPunct="0"/>
            <a:endParaRPr lang="en-US" dirty="0"/>
          </a:p>
        </p:txBody>
      </p:sp>
      <p:pic>
        <p:nvPicPr>
          <p:cNvPr id="4100"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590800" y="4343400"/>
            <a:ext cx="3871913" cy="202591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a:xfrm>
            <a:off x="85725" y="457200"/>
            <a:ext cx="8305800" cy="1143000"/>
          </a:xfrm>
        </p:spPr>
        <p:txBody>
          <a:bodyPr>
            <a:normAutofit/>
          </a:bodyPr>
          <a:lstStyle/>
          <a:p>
            <a:pPr eaLnBrk="1" hangingPunct="1"/>
            <a:r>
              <a:rPr lang="en-US" sz="4000" dirty="0"/>
              <a:t>Treat Detainees Humanely</a:t>
            </a:r>
          </a:p>
        </p:txBody>
      </p:sp>
      <p:sp>
        <p:nvSpPr>
          <p:cNvPr id="18435" name="Rectangle 10"/>
          <p:cNvSpPr>
            <a:spLocks noGrp="1" noChangeArrowheads="1"/>
          </p:cNvSpPr>
          <p:nvPr>
            <p:ph idx="1"/>
          </p:nvPr>
        </p:nvSpPr>
        <p:spPr>
          <a:xfrm>
            <a:off x="406400" y="2133600"/>
            <a:ext cx="4648200" cy="4530725"/>
          </a:xfrm>
        </p:spPr>
        <p:txBody>
          <a:bodyPr/>
          <a:lstStyle/>
          <a:p>
            <a:pPr eaLnBrk="1" hangingPunct="1">
              <a:buFont typeface="Wingdings" panose="05000000000000000000" pitchFamily="2" charset="2"/>
              <a:buChar char="§"/>
            </a:pPr>
            <a:r>
              <a:rPr lang="en-US" sz="2400" dirty="0"/>
              <a:t>Provide Humane Treatment:</a:t>
            </a:r>
          </a:p>
          <a:p>
            <a:pPr lvl="1" eaLnBrk="1" hangingPunct="1">
              <a:buFont typeface="Wingdings" panose="05000000000000000000" pitchFamily="2" charset="2"/>
              <a:buChar char="§"/>
            </a:pPr>
            <a:r>
              <a:rPr lang="en-US" sz="2400" i="1" dirty="0"/>
              <a:t>Medical Treatment</a:t>
            </a:r>
          </a:p>
          <a:p>
            <a:pPr lvl="1" eaLnBrk="1" hangingPunct="1">
              <a:buFont typeface="Wingdings" panose="05000000000000000000" pitchFamily="2" charset="2"/>
              <a:buChar char="§"/>
            </a:pPr>
            <a:r>
              <a:rPr lang="en-US" sz="2400" i="1" dirty="0"/>
              <a:t>Food</a:t>
            </a:r>
          </a:p>
          <a:p>
            <a:pPr lvl="1" eaLnBrk="1" hangingPunct="1">
              <a:buFont typeface="Wingdings" panose="05000000000000000000" pitchFamily="2" charset="2"/>
              <a:buChar char="§"/>
            </a:pPr>
            <a:r>
              <a:rPr lang="en-US" sz="2400" i="1" dirty="0"/>
              <a:t>Water</a:t>
            </a:r>
          </a:p>
          <a:p>
            <a:pPr lvl="1" eaLnBrk="1" hangingPunct="1">
              <a:buFont typeface="Wingdings" panose="05000000000000000000" pitchFamily="2" charset="2"/>
              <a:buChar char="§"/>
            </a:pPr>
            <a:r>
              <a:rPr lang="en-US" sz="2400" i="1" dirty="0"/>
              <a:t>Shelter</a:t>
            </a:r>
          </a:p>
          <a:p>
            <a:pPr lvl="1" eaLnBrk="1" hangingPunct="1">
              <a:buFont typeface="Wingdings" panose="05000000000000000000" pitchFamily="2" charset="2"/>
              <a:buChar char="§"/>
            </a:pPr>
            <a:r>
              <a:rPr lang="en-US" sz="2400" i="1" dirty="0"/>
              <a:t>Basic Hygiene Care</a:t>
            </a:r>
          </a:p>
          <a:p>
            <a:pPr lvl="1" eaLnBrk="1" hangingPunct="1">
              <a:buFont typeface="Wingdings" panose="05000000000000000000" pitchFamily="2" charset="2"/>
              <a:buChar char="§"/>
            </a:pPr>
            <a:r>
              <a:rPr lang="en-US" sz="2400" i="1" dirty="0"/>
              <a:t>Clothing</a:t>
            </a:r>
          </a:p>
          <a:p>
            <a:pPr eaLnBrk="1" hangingPunct="1"/>
            <a:endParaRPr lang="en-US" sz="2400" i="1" dirty="0">
              <a:solidFill>
                <a:srgbClr val="003366"/>
              </a:solidFill>
            </a:endParaRPr>
          </a:p>
        </p:txBody>
      </p:sp>
      <p:pic>
        <p:nvPicPr>
          <p:cNvPr id="18436" name="Picture 18" descr="usmc21"/>
          <p:cNvPicPr>
            <a:picLocks noChangeAspect="1" noChangeArrowheads="1"/>
          </p:cNvPicPr>
          <p:nvPr/>
        </p:nvPicPr>
        <p:blipFill>
          <a:blip r:embed="rId3" cstate="print"/>
          <a:srcRect/>
          <a:stretch>
            <a:fillRect/>
          </a:stretch>
        </p:blipFill>
        <p:spPr bwMode="auto">
          <a:xfrm>
            <a:off x="5410200" y="2451099"/>
            <a:ext cx="2981325" cy="3895725"/>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8229600" cy="1139825"/>
          </a:xfrm>
        </p:spPr>
        <p:txBody>
          <a:bodyPr>
            <a:normAutofit/>
          </a:bodyPr>
          <a:lstStyle/>
          <a:p>
            <a:pPr eaLnBrk="1" hangingPunct="1"/>
            <a:r>
              <a:rPr lang="en-US" sz="4000" dirty="0"/>
              <a:t>Respect and Protect Detainees</a:t>
            </a:r>
          </a:p>
        </p:txBody>
      </p:sp>
      <p:sp>
        <p:nvSpPr>
          <p:cNvPr id="19459" name="Rectangle 3"/>
          <p:cNvSpPr>
            <a:spLocks noGrp="1" noChangeArrowheads="1"/>
          </p:cNvSpPr>
          <p:nvPr>
            <p:ph type="body" sz="half" idx="1"/>
          </p:nvPr>
        </p:nvSpPr>
        <p:spPr>
          <a:xfrm>
            <a:off x="457200" y="2057400"/>
            <a:ext cx="7924800" cy="5334000"/>
          </a:xfrm>
        </p:spPr>
        <p:txBody>
          <a:bodyPr/>
          <a:lstStyle/>
          <a:p>
            <a:pPr marL="0" indent="0" eaLnBrk="1" hangingPunct="1">
              <a:buFontTx/>
              <a:buNone/>
            </a:pPr>
            <a:r>
              <a:rPr lang="en-US" sz="2000" b="1" dirty="0"/>
              <a:t>Respect and Protect Detainees:</a:t>
            </a:r>
          </a:p>
          <a:p>
            <a:pPr lvl="1" eaLnBrk="1" hangingPunct="1">
              <a:buFont typeface="Wingdings" panose="05000000000000000000" pitchFamily="2" charset="2"/>
              <a:buChar char="§"/>
            </a:pPr>
            <a:r>
              <a:rPr lang="en-US" sz="2000" dirty="0"/>
              <a:t> Protect from retaliation or retribution.</a:t>
            </a:r>
          </a:p>
          <a:p>
            <a:pPr lvl="1" eaLnBrk="1" hangingPunct="1">
              <a:buFont typeface="Wingdings" panose="05000000000000000000" pitchFamily="2" charset="2"/>
              <a:buChar char="§"/>
            </a:pPr>
            <a:r>
              <a:rPr lang="en-US" sz="2000" dirty="0"/>
              <a:t> Protect from public humiliation or curiosity.</a:t>
            </a:r>
          </a:p>
          <a:p>
            <a:pPr lvl="1" eaLnBrk="1" hangingPunct="1">
              <a:buFont typeface="Wingdings" panose="05000000000000000000" pitchFamily="2" charset="2"/>
              <a:buChar char="§"/>
            </a:pPr>
            <a:r>
              <a:rPr lang="en-US" sz="2000" dirty="0"/>
              <a:t> Respect for person, honor, cultural beliefs.</a:t>
            </a:r>
          </a:p>
          <a:p>
            <a:pPr marL="0" indent="0" eaLnBrk="1" hangingPunct="1">
              <a:buFontTx/>
              <a:buNone/>
            </a:pPr>
            <a:endParaRPr lang="en-US" sz="2000" dirty="0"/>
          </a:p>
          <a:p>
            <a:pPr marL="0" indent="0" eaLnBrk="1" hangingPunct="1">
              <a:buFontTx/>
              <a:buNone/>
            </a:pPr>
            <a:r>
              <a:rPr lang="en-US" sz="2000" b="1" dirty="0"/>
              <a:t>Civilian employees and contractors must follow the same rules:</a:t>
            </a:r>
          </a:p>
          <a:p>
            <a:pPr lvl="1" eaLnBrk="1" hangingPunct="1">
              <a:buFont typeface="Wingdings" panose="05000000000000000000" pitchFamily="2" charset="2"/>
              <a:buChar char="§"/>
            </a:pPr>
            <a:r>
              <a:rPr lang="en-US" sz="2000" dirty="0"/>
              <a:t>The requirement to treat detainees humanely applies to all U.S. military, civilian employees, and contractors (whether DoD or not).</a:t>
            </a:r>
          </a:p>
          <a:p>
            <a:pPr lvl="1" eaLnBrk="1" hangingPunct="1">
              <a:buFont typeface="Wingdings" panose="05000000000000000000" pitchFamily="2" charset="2"/>
              <a:buChar char="§"/>
            </a:pPr>
            <a:r>
              <a:rPr lang="en-US" sz="2000" dirty="0"/>
              <a:t>U.S. does not transfer detainees to foreign control if the detainees are likely to be tortured or killed.</a:t>
            </a:r>
          </a:p>
          <a:p>
            <a:pPr lvl="1" eaLnBrk="1" hangingPunct="1">
              <a:lnSpc>
                <a:spcPct val="200000"/>
              </a:lnSpc>
              <a:buFontTx/>
              <a:buChar char="•"/>
            </a:pPr>
            <a:endParaRPr lang="en-US" sz="2000" dirty="0"/>
          </a:p>
        </p:txBody>
      </p:sp>
      <p:sp>
        <p:nvSpPr>
          <p:cNvPr id="19460" name="Text Box 8"/>
          <p:cNvSpPr txBox="1">
            <a:spLocks noChangeArrowheads="1"/>
          </p:cNvSpPr>
          <p:nvPr/>
        </p:nvSpPr>
        <p:spPr bwMode="auto">
          <a:xfrm>
            <a:off x="5105400" y="6248400"/>
            <a:ext cx="37338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9461" name="Text Box 10"/>
          <p:cNvSpPr txBox="1">
            <a:spLocks noChangeArrowheads="1"/>
          </p:cNvSpPr>
          <p:nvPr/>
        </p:nvSpPr>
        <p:spPr bwMode="auto">
          <a:xfrm>
            <a:off x="7299325" y="1860550"/>
            <a:ext cx="184150" cy="366713"/>
          </a:xfrm>
          <a:prstGeom prst="rect">
            <a:avLst/>
          </a:prstGeom>
          <a:noFill/>
          <a:ln w="9525">
            <a:noFill/>
            <a:miter lim="800000"/>
            <a:headEnd/>
            <a:tailEnd/>
          </a:ln>
        </p:spPr>
        <p:txBody>
          <a:bodyPr wrap="none">
            <a:spAutoFit/>
          </a:bodyPr>
          <a:lstStyle/>
          <a:p>
            <a:pPr eaLnBrk="0" hangingPunct="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66713"/>
            <a:ext cx="8229600" cy="1143000"/>
          </a:xfrm>
        </p:spPr>
        <p:txBody>
          <a:bodyPr>
            <a:normAutofit/>
          </a:bodyPr>
          <a:lstStyle/>
          <a:p>
            <a:pPr eaLnBrk="1" hangingPunct="1"/>
            <a:r>
              <a:rPr lang="en-US" sz="4000" dirty="0"/>
              <a:t>Respect Detained Females</a:t>
            </a:r>
          </a:p>
        </p:txBody>
      </p:sp>
      <p:sp>
        <p:nvSpPr>
          <p:cNvPr id="20483" name="Rectangle 3"/>
          <p:cNvSpPr>
            <a:spLocks noGrp="1" noChangeArrowheads="1"/>
          </p:cNvSpPr>
          <p:nvPr>
            <p:ph type="body" sz="half" idx="1"/>
          </p:nvPr>
        </p:nvSpPr>
        <p:spPr>
          <a:xfrm>
            <a:off x="228600" y="2286000"/>
            <a:ext cx="4038600" cy="3657600"/>
          </a:xfrm>
        </p:spPr>
        <p:txBody>
          <a:bodyPr/>
          <a:lstStyle/>
          <a:p>
            <a:pPr marL="0" indent="0" eaLnBrk="1" hangingPunct="1">
              <a:buFontTx/>
              <a:buNone/>
            </a:pPr>
            <a:r>
              <a:rPr lang="en-US" sz="2000" dirty="0"/>
              <a:t>Females will be treated with respect:</a:t>
            </a:r>
          </a:p>
          <a:p>
            <a:pPr marL="0" indent="0" eaLnBrk="1" hangingPunct="1">
              <a:buFontTx/>
              <a:buNone/>
            </a:pPr>
            <a:endParaRPr lang="en-US" sz="2000" dirty="0"/>
          </a:p>
          <a:p>
            <a:pPr marL="512763" lvl="1" indent="-342900" eaLnBrk="1" hangingPunct="1">
              <a:buFont typeface="Wingdings" panose="05000000000000000000" pitchFamily="2" charset="2"/>
              <a:buChar char="§"/>
            </a:pPr>
            <a:r>
              <a:rPr lang="en-US" sz="2000" i="1" dirty="0"/>
              <a:t>Protected from sexual assault. </a:t>
            </a:r>
          </a:p>
          <a:p>
            <a:pPr marL="512763" lvl="1" indent="-342900" eaLnBrk="1" hangingPunct="1">
              <a:buFont typeface="Wingdings" panose="05000000000000000000" pitchFamily="2" charset="2"/>
              <a:buChar char="§"/>
            </a:pPr>
            <a:endParaRPr lang="en-US" sz="2000" i="1" dirty="0"/>
          </a:p>
          <a:p>
            <a:pPr marL="512763" lvl="1" indent="-342900" eaLnBrk="1" hangingPunct="1">
              <a:buFont typeface="Wingdings" panose="05000000000000000000" pitchFamily="2" charset="2"/>
              <a:buChar char="§"/>
            </a:pPr>
            <a:r>
              <a:rPr lang="en-US" sz="2000" i="1" dirty="0"/>
              <a:t>Females are entitled to respect for their persons and their honor.</a:t>
            </a:r>
          </a:p>
          <a:p>
            <a:pPr marL="0" indent="0" eaLnBrk="1" hangingPunct="1"/>
            <a:endParaRPr lang="en-US" sz="2000" i="1" dirty="0"/>
          </a:p>
        </p:txBody>
      </p:sp>
      <p:pic>
        <p:nvPicPr>
          <p:cNvPr id="20484" name="Picture 4" descr="female search"/>
          <p:cNvPicPr>
            <a:picLocks noGrp="1" noChangeAspect="1" noChangeArrowheads="1"/>
          </p:cNvPicPr>
          <p:nvPr>
            <p:ph sz="half" idx="2"/>
          </p:nvPr>
        </p:nvPicPr>
        <p:blipFill>
          <a:blip r:embed="rId3" cstate="print"/>
          <a:srcRect/>
          <a:stretch>
            <a:fillRect/>
          </a:stretch>
        </p:blipFill>
        <p:spPr>
          <a:xfrm>
            <a:off x="4572000" y="2298700"/>
            <a:ext cx="4038600" cy="3224213"/>
          </a:xfrm>
          <a:ln w="28575">
            <a:solidFill>
              <a:srgbClr val="002060"/>
            </a:solidFill>
          </a:ln>
          <a:effectLst>
            <a:outerShdw blurRad="50800" dist="38100" dir="2700000" algn="tl" rotWithShape="0">
              <a:prstClr val="black">
                <a:alpha val="40000"/>
              </a:prstClr>
            </a:outerShdw>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57200"/>
            <a:ext cx="8305800" cy="1139825"/>
          </a:xfrm>
        </p:spPr>
        <p:txBody>
          <a:bodyPr>
            <a:noAutofit/>
          </a:bodyPr>
          <a:lstStyle/>
          <a:p>
            <a:pPr eaLnBrk="1" hangingPunct="1"/>
            <a:r>
              <a:rPr lang="en-US" sz="4000" dirty="0"/>
              <a:t>#4, Collect And Care For The Wounded, Whether Friend or Foe</a:t>
            </a:r>
          </a:p>
        </p:txBody>
      </p:sp>
      <p:sp>
        <p:nvSpPr>
          <p:cNvPr id="22531" name="Rectangle 3"/>
          <p:cNvSpPr>
            <a:spLocks noGrp="1" noChangeArrowheads="1"/>
          </p:cNvSpPr>
          <p:nvPr>
            <p:ph type="body" sz="half" idx="1"/>
          </p:nvPr>
        </p:nvSpPr>
        <p:spPr>
          <a:xfrm>
            <a:off x="444500" y="2044700"/>
            <a:ext cx="3733800" cy="4530725"/>
          </a:xfrm>
        </p:spPr>
        <p:txBody>
          <a:bodyPr/>
          <a:lstStyle/>
          <a:p>
            <a:pPr marL="0" indent="0" eaLnBrk="1" hangingPunct="1">
              <a:spcBef>
                <a:spcPct val="35000"/>
              </a:spcBef>
              <a:spcAft>
                <a:spcPct val="35000"/>
              </a:spcAft>
              <a:buClr>
                <a:srgbClr val="003366"/>
              </a:buClr>
              <a:buFontTx/>
              <a:buNone/>
            </a:pPr>
            <a:r>
              <a:rPr lang="en-US" sz="2000" dirty="0"/>
              <a:t>The LOAC requires the same level of care for friend and foe:</a:t>
            </a:r>
          </a:p>
          <a:p>
            <a:pPr eaLnBrk="1" hangingPunct="1">
              <a:spcBef>
                <a:spcPct val="35000"/>
              </a:spcBef>
              <a:spcAft>
                <a:spcPct val="35000"/>
              </a:spcAft>
              <a:buClr>
                <a:srgbClr val="003366"/>
              </a:buClr>
            </a:pPr>
            <a:r>
              <a:rPr lang="en-US" sz="2000" dirty="0"/>
              <a:t>Once they are out of the fight, take care of them.</a:t>
            </a:r>
          </a:p>
          <a:p>
            <a:pPr eaLnBrk="1" hangingPunct="1">
              <a:spcBef>
                <a:spcPct val="35000"/>
              </a:spcBef>
              <a:spcAft>
                <a:spcPct val="35000"/>
              </a:spcAft>
              <a:buClr>
                <a:srgbClr val="003366"/>
              </a:buClr>
            </a:pPr>
            <a:r>
              <a:rPr lang="en-US" sz="2000" dirty="0"/>
              <a:t>Triage the most seriously wounded -- whether friendly or enemy.</a:t>
            </a:r>
          </a:p>
          <a:p>
            <a:pPr eaLnBrk="1" hangingPunct="1">
              <a:spcBef>
                <a:spcPct val="35000"/>
              </a:spcBef>
              <a:spcAft>
                <a:spcPct val="35000"/>
              </a:spcAft>
              <a:buClr>
                <a:srgbClr val="003366"/>
              </a:buClr>
            </a:pPr>
            <a:r>
              <a:rPr lang="en-US" sz="2000" dirty="0"/>
              <a:t>Safeguard from further attack.</a:t>
            </a:r>
          </a:p>
          <a:p>
            <a:pPr eaLnBrk="1" hangingPunct="1">
              <a:lnSpc>
                <a:spcPct val="90000"/>
              </a:lnSpc>
              <a:buClr>
                <a:srgbClr val="003366"/>
              </a:buClr>
            </a:pPr>
            <a:endParaRPr lang="en-US" sz="2000" dirty="0"/>
          </a:p>
          <a:p>
            <a:pPr lvl="1" eaLnBrk="1" hangingPunct="1">
              <a:lnSpc>
                <a:spcPct val="90000"/>
              </a:lnSpc>
              <a:buClr>
                <a:schemeClr val="bg2"/>
              </a:buClr>
              <a:buFontTx/>
              <a:buNone/>
            </a:pPr>
            <a:endParaRPr lang="en-US" sz="2000" dirty="0"/>
          </a:p>
        </p:txBody>
      </p:sp>
      <p:pic>
        <p:nvPicPr>
          <p:cNvPr id="22532" name="Picture 4" descr="Marine carries wounded Iraqi soldier"/>
          <p:cNvPicPr>
            <a:picLocks noChangeAspect="1" noChangeArrowheads="1"/>
          </p:cNvPicPr>
          <p:nvPr/>
        </p:nvPicPr>
        <p:blipFill>
          <a:blip r:embed="rId3" cstate="print"/>
          <a:srcRect/>
          <a:stretch>
            <a:fillRect/>
          </a:stretch>
        </p:blipFill>
        <p:spPr bwMode="auto">
          <a:xfrm>
            <a:off x="4495800" y="2057400"/>
            <a:ext cx="3940175" cy="3389313"/>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 y="609600"/>
            <a:ext cx="8229600" cy="761999"/>
          </a:xfrm>
        </p:spPr>
        <p:txBody>
          <a:bodyPr>
            <a:normAutofit/>
          </a:bodyPr>
          <a:lstStyle/>
          <a:p>
            <a:pPr eaLnBrk="1" hangingPunct="1"/>
            <a:r>
              <a:rPr lang="en-US" sz="4000" dirty="0"/>
              <a:t>Mercy Killings are Illegal</a:t>
            </a:r>
          </a:p>
        </p:txBody>
      </p:sp>
      <p:sp>
        <p:nvSpPr>
          <p:cNvPr id="23555" name="Text Box 6"/>
          <p:cNvSpPr txBox="1">
            <a:spLocks noChangeArrowheads="1"/>
          </p:cNvSpPr>
          <p:nvPr/>
        </p:nvSpPr>
        <p:spPr bwMode="auto">
          <a:xfrm>
            <a:off x="431800" y="1905000"/>
            <a:ext cx="8382000" cy="4524315"/>
          </a:xfrm>
          <a:prstGeom prst="rect">
            <a:avLst/>
          </a:prstGeom>
          <a:noFill/>
          <a:ln w="9525">
            <a:noFill/>
            <a:miter lim="800000"/>
            <a:headEnd/>
            <a:tailEnd/>
          </a:ln>
        </p:spPr>
        <p:txBody>
          <a:bodyPr>
            <a:spAutoFit/>
          </a:bodyPr>
          <a:lstStyle/>
          <a:p>
            <a:pPr eaLnBrk="0" hangingPunct="0">
              <a:spcBef>
                <a:spcPct val="50000"/>
              </a:spcBef>
            </a:pPr>
            <a:r>
              <a:rPr lang="en-US" sz="1600" b="1" dirty="0">
                <a:latin typeface="Arial" panose="020B0604020202020204" pitchFamily="34" charset="0"/>
                <a:cs typeface="Arial" panose="020B0604020202020204" pitchFamily="34" charset="0"/>
              </a:rPr>
              <a:t>'Mercy Killer' GI Gets Three Years</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BAGHDAD, Dec. 11, 2004</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(CBS/AP)</a:t>
            </a:r>
          </a:p>
          <a:p>
            <a:pPr eaLnBrk="0" hangingPunct="0">
              <a:spcBef>
                <a:spcPct val="50000"/>
              </a:spcBef>
            </a:pP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 U.S. soldier was sentenced to three years in prison after pleading guilty to killing a severely wounded Iraqi teenager</a:t>
            </a:r>
          </a:p>
          <a:p>
            <a:pPr eaLnBrk="0" hangingPunct="0">
              <a:spcBef>
                <a:spcPct val="50000"/>
              </a:spcBef>
            </a:pPr>
            <a:r>
              <a:rPr lang="en-US" sz="1600" dirty="0">
                <a:latin typeface="Arial" panose="020B0604020202020204" pitchFamily="34" charset="0"/>
                <a:cs typeface="Arial" panose="020B0604020202020204" pitchFamily="34" charset="0"/>
              </a:rPr>
              <a:t>- The soldier also received a reduction in rank to private, forfeiture of wages and a dishonorable discharge.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He pleaded guilty to one count of unpremeditated murder and one count of soliciting another soldier to commit unpremeditated murder.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The charges relate to the Aug. 18 killing of a 16-year-old Iraqi male found in a burning truck with severe abdominal wounds sustained during clashes in Baghdad's Sadr City, an impoverished neighborhood that was the scene of fierce fighting between U.S. forces and Shiite rebels loyal to anti-U.S. cleric Muqtada al-Sadr.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43000"/>
          </a:xfrm>
        </p:spPr>
        <p:txBody>
          <a:bodyPr>
            <a:normAutofit/>
          </a:bodyPr>
          <a:lstStyle/>
          <a:p>
            <a:pPr eaLnBrk="1" hangingPunct="1"/>
            <a:r>
              <a:rPr lang="en-US" sz="4000" dirty="0"/>
              <a:t>Respect the Dead</a:t>
            </a:r>
          </a:p>
        </p:txBody>
      </p:sp>
      <p:sp>
        <p:nvSpPr>
          <p:cNvPr id="24579" name="Rectangle 3"/>
          <p:cNvSpPr>
            <a:spLocks noGrp="1" noChangeArrowheads="1"/>
          </p:cNvSpPr>
          <p:nvPr>
            <p:ph idx="1"/>
          </p:nvPr>
        </p:nvSpPr>
        <p:spPr>
          <a:xfrm>
            <a:off x="457200" y="2463800"/>
            <a:ext cx="2819400" cy="3124200"/>
          </a:xfrm>
        </p:spPr>
        <p:txBody>
          <a:bodyPr/>
          <a:lstStyle/>
          <a:p>
            <a:pPr eaLnBrk="1" hangingPunct="1">
              <a:spcBef>
                <a:spcPct val="30000"/>
              </a:spcBef>
              <a:spcAft>
                <a:spcPct val="30000"/>
              </a:spcAft>
            </a:pPr>
            <a:r>
              <a:rPr lang="en-US" sz="2000" dirty="0"/>
              <a:t>The Obligation to collect &amp; protect the wounded extends to the dead.</a:t>
            </a:r>
          </a:p>
          <a:p>
            <a:pPr eaLnBrk="1" hangingPunct="1">
              <a:spcBef>
                <a:spcPct val="30000"/>
              </a:spcBef>
              <a:spcAft>
                <a:spcPct val="30000"/>
              </a:spcAft>
            </a:pPr>
            <a:r>
              <a:rPr lang="en-US" sz="2000" dirty="0"/>
              <a:t>Mutilation or desecration of dead bodies is a violation of the LOAC.</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9832" y="2286000"/>
            <a:ext cx="4944268" cy="3708201"/>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30627"/>
            <a:ext cx="8229600" cy="1139825"/>
          </a:xfrm>
        </p:spPr>
        <p:txBody>
          <a:bodyPr>
            <a:noAutofit/>
          </a:bodyPr>
          <a:lstStyle/>
          <a:p>
            <a:pPr eaLnBrk="1" hangingPunct="1"/>
            <a:br>
              <a:rPr lang="en-US" sz="4000" b="1" dirty="0"/>
            </a:br>
            <a:r>
              <a:rPr lang="en-US" sz="4000" dirty="0"/>
              <a:t>#5: Do Not Attack Protected Persons And Protected Places</a:t>
            </a:r>
          </a:p>
        </p:txBody>
      </p:sp>
      <p:sp>
        <p:nvSpPr>
          <p:cNvPr id="25603" name="Rectangle 3"/>
          <p:cNvSpPr>
            <a:spLocks noGrp="1" noChangeArrowheads="1"/>
          </p:cNvSpPr>
          <p:nvPr>
            <p:ph idx="1"/>
          </p:nvPr>
        </p:nvSpPr>
        <p:spPr>
          <a:xfrm>
            <a:off x="451555" y="2327275"/>
            <a:ext cx="5638800" cy="4530725"/>
          </a:xfrm>
        </p:spPr>
        <p:txBody>
          <a:bodyPr/>
          <a:lstStyle/>
          <a:p>
            <a:pPr eaLnBrk="1" hangingPunct="1">
              <a:lnSpc>
                <a:spcPct val="90000"/>
              </a:lnSpc>
              <a:buFontTx/>
              <a:buNone/>
            </a:pPr>
            <a:r>
              <a:rPr lang="en-US" sz="2000" b="1" dirty="0"/>
              <a:t>Protected Persons.</a:t>
            </a:r>
          </a:p>
          <a:p>
            <a:pPr lvl="1" eaLnBrk="1" hangingPunct="1">
              <a:lnSpc>
                <a:spcPct val="90000"/>
              </a:lnSpc>
              <a:buFontTx/>
              <a:buChar char="•"/>
            </a:pPr>
            <a:r>
              <a:rPr lang="en-US" sz="2000" dirty="0"/>
              <a:t>Intentional targeting generally prohibited.</a:t>
            </a:r>
          </a:p>
          <a:p>
            <a:pPr lvl="1" eaLnBrk="1" hangingPunct="1">
              <a:lnSpc>
                <a:spcPct val="90000"/>
              </a:lnSpc>
              <a:buFontTx/>
              <a:buChar char="•"/>
            </a:pPr>
            <a:endParaRPr lang="en-US" sz="2000" dirty="0"/>
          </a:p>
          <a:p>
            <a:pPr eaLnBrk="1" hangingPunct="1">
              <a:lnSpc>
                <a:spcPct val="90000"/>
              </a:lnSpc>
              <a:buFontTx/>
              <a:buNone/>
            </a:pPr>
            <a:r>
              <a:rPr lang="en-US" sz="2000" b="1" dirty="0"/>
              <a:t>Protected Places.</a:t>
            </a:r>
          </a:p>
          <a:p>
            <a:pPr lvl="1" eaLnBrk="1" hangingPunct="1">
              <a:lnSpc>
                <a:spcPct val="90000"/>
              </a:lnSpc>
              <a:buFontTx/>
              <a:buChar char="•"/>
            </a:pPr>
            <a:r>
              <a:rPr lang="en-US" sz="2000" dirty="0"/>
              <a:t>Civilian objects protected from intentional attack.</a:t>
            </a:r>
          </a:p>
          <a:p>
            <a:pPr lvl="1" eaLnBrk="1" hangingPunct="1">
              <a:lnSpc>
                <a:spcPct val="90000"/>
              </a:lnSpc>
              <a:buFontTx/>
              <a:buChar char="•"/>
            </a:pPr>
            <a:r>
              <a:rPr lang="en-US" sz="2000" dirty="0"/>
              <a:t>Military purpose/military necessity analysis.</a:t>
            </a:r>
          </a:p>
          <a:p>
            <a:pPr lvl="1" eaLnBrk="1" hangingPunct="1">
              <a:lnSpc>
                <a:spcPct val="90000"/>
              </a:lnSpc>
              <a:buFontTx/>
              <a:buChar char="•"/>
            </a:pPr>
            <a:r>
              <a:rPr lang="en-US" sz="2000" dirty="0"/>
              <a:t>Incomplete intelligence &amp; civilian casualties. </a:t>
            </a:r>
          </a:p>
        </p:txBody>
      </p:sp>
      <p:sp>
        <p:nvSpPr>
          <p:cNvPr id="25604" name="Text Box 5"/>
          <p:cNvSpPr txBox="1">
            <a:spLocks noChangeArrowheads="1"/>
          </p:cNvSpPr>
          <p:nvPr/>
        </p:nvSpPr>
        <p:spPr bwMode="auto">
          <a:xfrm>
            <a:off x="1660525" y="5594350"/>
            <a:ext cx="184150" cy="366713"/>
          </a:xfrm>
          <a:prstGeom prst="rect">
            <a:avLst/>
          </a:prstGeom>
          <a:noFill/>
          <a:ln w="9525">
            <a:noFill/>
            <a:miter lim="800000"/>
            <a:headEnd/>
            <a:tailEnd/>
          </a:ln>
        </p:spPr>
        <p:txBody>
          <a:bodyPr wrap="none">
            <a:spAutoFit/>
          </a:bodyPr>
          <a:lstStyle/>
          <a:p>
            <a:pPr eaLnBrk="0" hangingPunct="0"/>
            <a:endParaRPr lang="en-US" dirty="0"/>
          </a:p>
        </p:txBody>
      </p:sp>
      <p:pic>
        <p:nvPicPr>
          <p:cNvPr id="25606" name="Picture 10" descr="0410krt5"/>
          <p:cNvPicPr>
            <a:picLocks noChangeAspect="1" noChangeArrowheads="1"/>
          </p:cNvPicPr>
          <p:nvPr/>
        </p:nvPicPr>
        <p:blipFill>
          <a:blip r:embed="rId3" cstate="print"/>
          <a:srcRect/>
          <a:stretch>
            <a:fillRect/>
          </a:stretch>
        </p:blipFill>
        <p:spPr bwMode="auto">
          <a:xfrm>
            <a:off x="6035040" y="4906690"/>
            <a:ext cx="2651760" cy="1742032"/>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pic>
        <p:nvPicPr>
          <p:cNvPr id="7" name="Picture 10"/>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638877" y="2008794"/>
            <a:ext cx="1499401" cy="2257526"/>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Flag of IFRCRC]">
            <a:hlinkClick r:id="rId3"/>
          </p:cNvPr>
          <p:cNvPicPr>
            <a:picLocks noChangeAspect="1" noChangeArrowheads="1"/>
          </p:cNvPicPr>
          <p:nvPr/>
        </p:nvPicPr>
        <p:blipFill>
          <a:blip r:embed="rId4" cstate="print"/>
          <a:srcRect/>
          <a:stretch>
            <a:fillRect/>
          </a:stretch>
        </p:blipFill>
        <p:spPr bwMode="auto">
          <a:xfrm>
            <a:off x="762000" y="1600200"/>
            <a:ext cx="2209800" cy="1295400"/>
          </a:xfrm>
          <a:prstGeom prst="rect">
            <a:avLst/>
          </a:prstGeom>
          <a:noFill/>
          <a:ln w="9525">
            <a:noFill/>
            <a:miter lim="800000"/>
            <a:headEnd/>
            <a:tailEnd/>
          </a:ln>
        </p:spPr>
      </p:pic>
      <p:sp>
        <p:nvSpPr>
          <p:cNvPr id="26627" name="Rectangle 8"/>
          <p:cNvSpPr>
            <a:spLocks noChangeArrowheads="1"/>
          </p:cNvSpPr>
          <p:nvPr/>
        </p:nvSpPr>
        <p:spPr bwMode="auto">
          <a:xfrm>
            <a:off x="533400" y="1676400"/>
            <a:ext cx="2590800" cy="2133600"/>
          </a:xfrm>
          <a:prstGeom prst="rect">
            <a:avLst/>
          </a:prstGeom>
          <a:noFill/>
          <a:ln w="19050">
            <a:solidFill>
              <a:srgbClr val="002060"/>
            </a:solidFill>
            <a:miter lim="800000"/>
            <a:headEnd/>
            <a:tailEnd/>
          </a:ln>
          <a:effectLst>
            <a:outerShdw blurRad="50800" dist="38100" dir="2700000" algn="tl" rotWithShape="0">
              <a:prstClr val="black">
                <a:alpha val="40000"/>
              </a:prstClr>
            </a:outerShdw>
          </a:effectLst>
        </p:spPr>
        <p:txBody>
          <a:bodyPr wrap="none" anchor="ctr"/>
          <a:lstStyle/>
          <a:p>
            <a:pPr eaLnBrk="0" hangingPunct="0"/>
            <a:endParaRPr lang="en-US" dirty="0"/>
          </a:p>
        </p:txBody>
      </p:sp>
      <p:sp>
        <p:nvSpPr>
          <p:cNvPr id="26628" name="Rectangle 2"/>
          <p:cNvSpPr>
            <a:spLocks noGrp="1" noChangeArrowheads="1"/>
          </p:cNvSpPr>
          <p:nvPr>
            <p:ph type="title"/>
          </p:nvPr>
        </p:nvSpPr>
        <p:spPr>
          <a:xfrm>
            <a:off x="0" y="457200"/>
            <a:ext cx="9144000" cy="1143000"/>
          </a:xfrm>
        </p:spPr>
        <p:txBody>
          <a:bodyPr/>
          <a:lstStyle/>
          <a:p>
            <a:pPr eaLnBrk="1" hangingPunct="1"/>
            <a:r>
              <a:rPr lang="en-US" dirty="0"/>
              <a:t>Do Not Attack Medical Personnel, Facilities, Or Equipment</a:t>
            </a:r>
          </a:p>
        </p:txBody>
      </p:sp>
      <p:sp>
        <p:nvSpPr>
          <p:cNvPr id="26629" name="Rectangle 3"/>
          <p:cNvSpPr>
            <a:spLocks noGrp="1" noChangeArrowheads="1"/>
          </p:cNvSpPr>
          <p:nvPr>
            <p:ph idx="1"/>
          </p:nvPr>
        </p:nvSpPr>
        <p:spPr>
          <a:xfrm>
            <a:off x="533400" y="4038600"/>
            <a:ext cx="8305800" cy="3124200"/>
          </a:xfrm>
        </p:spPr>
        <p:txBody>
          <a:bodyPr/>
          <a:lstStyle/>
          <a:p>
            <a:pPr eaLnBrk="1" hangingPunct="1">
              <a:lnSpc>
                <a:spcPct val="90000"/>
              </a:lnSpc>
              <a:buFontTx/>
              <a:buNone/>
            </a:pPr>
            <a:r>
              <a:rPr lang="en-US" sz="2000" dirty="0"/>
              <a:t>Do not attack people, vehicles, or places marked with these symbols.</a:t>
            </a:r>
          </a:p>
          <a:p>
            <a:pPr eaLnBrk="1" hangingPunct="1">
              <a:lnSpc>
                <a:spcPct val="90000"/>
              </a:lnSpc>
              <a:buFontTx/>
              <a:buNone/>
            </a:pPr>
            <a:r>
              <a:rPr lang="en-US" sz="2000" dirty="0"/>
              <a:t>Hospitals don’t lose protected status if fortified strictly for defense: </a:t>
            </a:r>
          </a:p>
          <a:p>
            <a:pPr lvl="1" eaLnBrk="1" hangingPunct="1">
              <a:lnSpc>
                <a:spcPct val="90000"/>
              </a:lnSpc>
              <a:buFont typeface="Wingdings" panose="05000000000000000000" pitchFamily="2" charset="2"/>
              <a:buChar char="§"/>
            </a:pPr>
            <a:r>
              <a:rPr lang="en-US" sz="2000" dirty="0"/>
              <a:t>OK for hospital to have armed sentries, Doctors to have </a:t>
            </a:r>
            <a:r>
              <a:rPr lang="en-US" sz="2000" dirty="0" err="1"/>
              <a:t>sidearms</a:t>
            </a:r>
            <a:r>
              <a:rPr lang="en-US" sz="2000" dirty="0"/>
              <a:t>.</a:t>
            </a:r>
          </a:p>
          <a:p>
            <a:pPr lvl="1" eaLnBrk="1" hangingPunct="1">
              <a:lnSpc>
                <a:spcPct val="90000"/>
              </a:lnSpc>
              <a:buFont typeface="Wingdings" panose="05000000000000000000" pitchFamily="2" charset="2"/>
              <a:buChar char="§"/>
            </a:pPr>
            <a:r>
              <a:rPr lang="en-US" sz="2000" dirty="0"/>
              <a:t>Not OK to co-locate hospital with SAM site, or to hide large weapons supplies there.</a:t>
            </a:r>
          </a:p>
          <a:p>
            <a:pPr lvl="1" eaLnBrk="1" hangingPunct="1">
              <a:lnSpc>
                <a:spcPct val="90000"/>
              </a:lnSpc>
              <a:buFont typeface="Wingdings" panose="05000000000000000000" pitchFamily="2" charset="2"/>
              <a:buChar char="§"/>
            </a:pPr>
            <a:r>
              <a:rPr lang="en-US" sz="2000" dirty="0"/>
              <a:t>Hospitals, medics, or medical vehicles </a:t>
            </a:r>
            <a:r>
              <a:rPr lang="en-US" sz="2000" b="1" dirty="0"/>
              <a:t>CAN</a:t>
            </a:r>
            <a:r>
              <a:rPr lang="en-US" sz="2000" dirty="0"/>
              <a:t> lose their protected status if they are used improperly.</a:t>
            </a:r>
          </a:p>
          <a:p>
            <a:pPr eaLnBrk="1" hangingPunct="1">
              <a:lnSpc>
                <a:spcPct val="90000"/>
              </a:lnSpc>
            </a:pPr>
            <a:endParaRPr lang="en-US" sz="2000" dirty="0"/>
          </a:p>
        </p:txBody>
      </p:sp>
      <p:pic>
        <p:nvPicPr>
          <p:cNvPr id="26630" name="Picture 5" descr="A UH-60 Blackhawk helicopter from the 173rd Airborne Brigade flies a medical evacuation mission over Baghdad, Iraq. Soldiers from the brigade recently arrived in Iraq and Afghanistan from their base in Vincenza, Italy, replacing troops from the 25th Infantry Division, who are returning to Hawaii and Fort Lewis, Wash.   This photo appeared on www.army.mil.">
            <a:hlinkClick r:id="rId5"/>
          </p:cNvPr>
          <p:cNvPicPr>
            <a:picLocks noChangeAspect="1" noChangeArrowheads="1"/>
          </p:cNvPicPr>
          <p:nvPr/>
        </p:nvPicPr>
        <p:blipFill>
          <a:blip r:embed="rId6" cstate="print"/>
          <a:srcRect/>
          <a:stretch>
            <a:fillRect/>
          </a:stretch>
        </p:blipFill>
        <p:spPr bwMode="auto">
          <a:xfrm>
            <a:off x="5867400" y="1676400"/>
            <a:ext cx="2819400" cy="2149475"/>
          </a:xfrm>
          <a:prstGeom prst="rect">
            <a:avLst/>
          </a:prstGeom>
          <a:noFill/>
          <a:ln w="19050">
            <a:solidFill>
              <a:srgbClr val="002060"/>
            </a:solidFill>
            <a:miter lim="800000"/>
            <a:headEnd/>
            <a:tailEnd/>
          </a:ln>
          <a:effectLst>
            <a:outerShdw blurRad="50800" dist="38100" dir="2700000" algn="tl" rotWithShape="0">
              <a:prstClr val="black">
                <a:alpha val="40000"/>
              </a:prstClr>
            </a:outerShdw>
          </a:effectLst>
        </p:spPr>
      </p:pic>
      <p:sp>
        <p:nvSpPr>
          <p:cNvPr id="26631" name="Rectangle 7"/>
          <p:cNvSpPr>
            <a:spLocks noChangeArrowheads="1"/>
          </p:cNvSpPr>
          <p:nvPr/>
        </p:nvSpPr>
        <p:spPr bwMode="auto">
          <a:xfrm rot="2726497">
            <a:off x="1600200" y="2895600"/>
            <a:ext cx="547688" cy="547688"/>
          </a:xfrm>
          <a:prstGeom prst="rect">
            <a:avLst/>
          </a:prstGeom>
          <a:solidFill>
            <a:schemeClr val="bg1"/>
          </a:solidFill>
          <a:ln w="190500">
            <a:solidFill>
              <a:srgbClr val="FF0000"/>
            </a:solidFill>
            <a:miter lim="800000"/>
            <a:headEnd/>
            <a:tailEnd/>
          </a:ln>
        </p:spPr>
        <p:txBody>
          <a:bodyPr wrap="none" anchor="ctr"/>
          <a:lstStyle/>
          <a:p>
            <a:pPr eaLnBrk="0" hangingPunct="0"/>
            <a:endParaRPr lang="en-US" dirty="0"/>
          </a:p>
        </p:txBody>
      </p:sp>
      <p:pic>
        <p:nvPicPr>
          <p:cNvPr id="26632" name="Picture 9" descr="med_treatment_mash_main_700_01.jpg"/>
          <p:cNvPicPr>
            <a:picLocks noChangeAspect="1"/>
          </p:cNvPicPr>
          <p:nvPr/>
        </p:nvPicPr>
        <p:blipFill>
          <a:blip r:embed="rId7" cstate="print"/>
          <a:srcRect/>
          <a:stretch>
            <a:fillRect/>
          </a:stretch>
        </p:blipFill>
        <p:spPr bwMode="auto">
          <a:xfrm>
            <a:off x="3276600" y="1676400"/>
            <a:ext cx="2473325" cy="2133600"/>
          </a:xfrm>
          <a:prstGeom prst="rect">
            <a:avLst/>
          </a:prstGeom>
          <a:noFill/>
          <a:ln w="19050">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381000"/>
            <a:ext cx="8267700" cy="1143000"/>
          </a:xfrm>
        </p:spPr>
        <p:txBody>
          <a:bodyPr>
            <a:normAutofit/>
          </a:bodyPr>
          <a:lstStyle/>
          <a:p>
            <a:pPr eaLnBrk="1" hangingPunct="1"/>
            <a:r>
              <a:rPr lang="en-US" sz="4000" dirty="0"/>
              <a:t>#6: Destroy No More Than</a:t>
            </a:r>
            <a:br>
              <a:rPr lang="en-US" sz="4000" dirty="0"/>
            </a:br>
            <a:r>
              <a:rPr lang="en-US" sz="4000" dirty="0"/>
              <a:t>The Mission Requires</a:t>
            </a:r>
          </a:p>
        </p:txBody>
      </p:sp>
      <p:sp>
        <p:nvSpPr>
          <p:cNvPr id="27651" name="Rectangle 3"/>
          <p:cNvSpPr>
            <a:spLocks noGrp="1" noChangeArrowheads="1"/>
          </p:cNvSpPr>
          <p:nvPr>
            <p:ph type="body" sz="half" idx="1"/>
          </p:nvPr>
        </p:nvSpPr>
        <p:spPr>
          <a:xfrm>
            <a:off x="495300" y="1981200"/>
            <a:ext cx="4724400" cy="5257800"/>
          </a:xfrm>
        </p:spPr>
        <p:txBody>
          <a:bodyPr/>
          <a:lstStyle/>
          <a:p>
            <a:pPr marL="58738" indent="-58738" eaLnBrk="1" hangingPunct="1">
              <a:buFontTx/>
              <a:buNone/>
            </a:pPr>
            <a:r>
              <a:rPr lang="en-US" sz="2000" b="1" dirty="0"/>
              <a:t>Only target legitimate military objectives.</a:t>
            </a:r>
          </a:p>
          <a:p>
            <a:pPr lvl="1" eaLnBrk="1" hangingPunct="1">
              <a:buFont typeface="Wingdings" panose="05000000000000000000" pitchFamily="2" charset="2"/>
              <a:buChar char="§"/>
            </a:pPr>
            <a:r>
              <a:rPr lang="en-US" sz="2000" i="1" dirty="0"/>
              <a:t>Avoid excessive or wanton destruction of property.</a:t>
            </a:r>
          </a:p>
          <a:p>
            <a:pPr marL="58738" indent="-58738" eaLnBrk="1" hangingPunct="1">
              <a:buFontTx/>
              <a:buNone/>
            </a:pPr>
            <a:r>
              <a:rPr lang="en-US" sz="2000" b="1" dirty="0"/>
              <a:t>Minimize collateral damage.</a:t>
            </a:r>
          </a:p>
          <a:p>
            <a:pPr lvl="1" eaLnBrk="1" hangingPunct="1">
              <a:buFont typeface="Wingdings" panose="05000000000000000000" pitchFamily="2" charset="2"/>
              <a:buChar char="§"/>
            </a:pPr>
            <a:r>
              <a:rPr lang="en-US" sz="2000" i="1" dirty="0"/>
              <a:t>Protect civilian property.</a:t>
            </a:r>
          </a:p>
          <a:p>
            <a:pPr lvl="1" eaLnBrk="1" hangingPunct="1">
              <a:buFont typeface="Wingdings" panose="05000000000000000000" pitchFamily="2" charset="2"/>
              <a:buChar char="§"/>
            </a:pPr>
            <a:r>
              <a:rPr lang="en-US" sz="2000" i="1" dirty="0"/>
              <a:t>Protect historic and cultural sites.</a:t>
            </a:r>
          </a:p>
          <a:p>
            <a:pPr lvl="1" eaLnBrk="1" hangingPunct="1">
              <a:buFont typeface="Wingdings" panose="05000000000000000000" pitchFamily="2" charset="2"/>
              <a:buChar char="§"/>
            </a:pPr>
            <a:r>
              <a:rPr lang="en-US" sz="2000" i="1" dirty="0"/>
              <a:t>Remember: During OIF, our focus was the Iraqi regime, not the people.  The more you destroy in battle, the more we’ll have to help rebuild in peace.</a:t>
            </a:r>
          </a:p>
          <a:p>
            <a:pPr lvl="1" eaLnBrk="1" hangingPunct="1">
              <a:lnSpc>
                <a:spcPct val="90000"/>
              </a:lnSpc>
              <a:buFontTx/>
              <a:buChar char="•"/>
            </a:pPr>
            <a:endParaRPr lang="en-US" sz="2000" dirty="0"/>
          </a:p>
        </p:txBody>
      </p:sp>
      <p:pic>
        <p:nvPicPr>
          <p:cNvPr id="27652" name="Picture 4"/>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410200" y="2133600"/>
            <a:ext cx="3143335" cy="3313788"/>
          </a:xfrm>
          <a:ln w="28575">
            <a:solidFill>
              <a:srgbClr val="002060"/>
            </a:solidFill>
          </a:ln>
          <a:effectLst>
            <a:outerShdw blurRad="50800" dist="38100" dir="2700000" algn="tl" rotWithShape="0">
              <a:prstClr val="black">
                <a:alpha val="40000"/>
              </a:prstClr>
            </a:outerShdw>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 y="401811"/>
            <a:ext cx="8382000" cy="1139825"/>
          </a:xfrm>
        </p:spPr>
        <p:txBody>
          <a:bodyPr>
            <a:normAutofit/>
          </a:bodyPr>
          <a:lstStyle/>
          <a:p>
            <a:pPr eaLnBrk="1" hangingPunct="1"/>
            <a:r>
              <a:rPr lang="en-US" sz="4000" dirty="0"/>
              <a:t>#7: Treat Civilians Humanely</a:t>
            </a:r>
            <a:r>
              <a:rPr lang="en-US" sz="4000" b="1" dirty="0"/>
              <a:t> </a:t>
            </a:r>
          </a:p>
        </p:txBody>
      </p:sp>
      <p:sp>
        <p:nvSpPr>
          <p:cNvPr id="28675" name="Rectangle 3"/>
          <p:cNvSpPr>
            <a:spLocks noGrp="1" noChangeArrowheads="1"/>
          </p:cNvSpPr>
          <p:nvPr>
            <p:ph type="body" sz="half" idx="1"/>
          </p:nvPr>
        </p:nvSpPr>
        <p:spPr>
          <a:xfrm>
            <a:off x="228600" y="1905000"/>
            <a:ext cx="5334000" cy="4683125"/>
          </a:xfrm>
        </p:spPr>
        <p:txBody>
          <a:bodyPr/>
          <a:lstStyle/>
          <a:p>
            <a:pPr eaLnBrk="1" hangingPunct="1">
              <a:buFontTx/>
              <a:buNone/>
            </a:pPr>
            <a:r>
              <a:rPr lang="en-US" sz="2400" dirty="0"/>
              <a:t>ALL Civilians must be respected.</a:t>
            </a:r>
          </a:p>
          <a:p>
            <a:pPr eaLnBrk="1" hangingPunct="1"/>
            <a:r>
              <a:rPr lang="en-US" sz="2200" dirty="0"/>
              <a:t>Never intentionally target civilians</a:t>
            </a:r>
          </a:p>
          <a:p>
            <a:pPr lvl="1" eaLnBrk="1" hangingPunct="1">
              <a:buFontTx/>
              <a:buNone/>
            </a:pPr>
            <a:r>
              <a:rPr lang="en-US" sz="1800" dirty="0"/>
              <a:t>BUT civilians must not take a direct part in hostilities.</a:t>
            </a:r>
          </a:p>
          <a:p>
            <a:pPr eaLnBrk="1" hangingPunct="1"/>
            <a:endParaRPr lang="en-US" sz="1800" dirty="0"/>
          </a:p>
          <a:p>
            <a:pPr eaLnBrk="1" hangingPunct="1"/>
            <a:r>
              <a:rPr lang="en-US" sz="2200" dirty="0"/>
              <a:t>You don’t have to stop your mission </a:t>
            </a:r>
            <a:br>
              <a:rPr lang="en-US" sz="2200" dirty="0"/>
            </a:br>
            <a:r>
              <a:rPr lang="en-US" sz="2200" dirty="0"/>
              <a:t>to care for them</a:t>
            </a:r>
          </a:p>
          <a:p>
            <a:pPr lvl="1" eaLnBrk="1" hangingPunct="1">
              <a:buNone/>
            </a:pPr>
            <a:r>
              <a:rPr lang="en-US" sz="1800" dirty="0"/>
              <a:t>BUT: DO help civilians if safe to do so &amp; it doesn’t interfere with your mission. </a:t>
            </a:r>
          </a:p>
          <a:p>
            <a:pPr eaLnBrk="1" hangingPunct="1"/>
            <a:endParaRPr lang="en-US" sz="1800" dirty="0"/>
          </a:p>
          <a:p>
            <a:pPr eaLnBrk="1" hangingPunct="1"/>
            <a:r>
              <a:rPr lang="en-US" sz="2200" dirty="0"/>
              <a:t>Check ROE on collective self-defense</a:t>
            </a:r>
          </a:p>
          <a:p>
            <a:pPr marL="465138" lvl="1" indent="-7938" eaLnBrk="1" hangingPunct="1">
              <a:buNone/>
            </a:pPr>
            <a:r>
              <a:rPr lang="en-US" sz="1800" dirty="0"/>
              <a:t>Know what you can and cannot do to  </a:t>
            </a:r>
            <a:br>
              <a:rPr lang="en-US" sz="1800" dirty="0"/>
            </a:br>
            <a:r>
              <a:rPr lang="en-US" sz="1800" dirty="0"/>
              <a:t>defend foreign civilians from hostile acts</a:t>
            </a:r>
          </a:p>
        </p:txBody>
      </p:sp>
      <p:pic>
        <p:nvPicPr>
          <p:cNvPr id="28677" name="Picture 13"/>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tretch>
            <a:fillRect/>
          </a:stretch>
        </p:blipFill>
        <p:spPr>
          <a:xfrm>
            <a:off x="5916789" y="2155244"/>
            <a:ext cx="2743200" cy="1821976"/>
          </a:xfrm>
          <a:ln w="28575">
            <a:solidFill>
              <a:srgbClr val="002060"/>
            </a:solidFill>
          </a:ln>
          <a:effectLst>
            <a:outerShdw blurRad="50800" dist="38100" dir="2700000" algn="tl" rotWithShape="0">
              <a:prstClr val="black">
                <a:alpha val="40000"/>
              </a:prstClr>
            </a:outerShdw>
          </a:effectLst>
        </p:spPr>
      </p:pic>
      <p:pic>
        <p:nvPicPr>
          <p:cNvPr id="28676" name="Picture 1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916789" y="4590828"/>
            <a:ext cx="2743200" cy="1959197"/>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 y="457200"/>
            <a:ext cx="5486400" cy="1139825"/>
          </a:xfrm>
        </p:spPr>
        <p:txBody>
          <a:bodyPr>
            <a:normAutofit/>
          </a:bodyPr>
          <a:lstStyle/>
          <a:p>
            <a:pPr eaLnBrk="1" hangingPunct="1"/>
            <a:r>
              <a:rPr lang="en-US" sz="4000" dirty="0"/>
              <a:t>Training Objectives</a:t>
            </a:r>
            <a:r>
              <a:rPr lang="en-US" sz="4000" b="1" dirty="0"/>
              <a:t> </a:t>
            </a:r>
          </a:p>
        </p:txBody>
      </p:sp>
      <p:sp>
        <p:nvSpPr>
          <p:cNvPr id="5123" name="Rectangle 9"/>
          <p:cNvSpPr>
            <a:spLocks noChangeArrowheads="1"/>
          </p:cNvSpPr>
          <p:nvPr/>
        </p:nvSpPr>
        <p:spPr bwMode="auto">
          <a:xfrm>
            <a:off x="304800" y="2057400"/>
            <a:ext cx="8229600" cy="4278094"/>
          </a:xfrm>
          <a:prstGeom prst="rect">
            <a:avLst/>
          </a:prstGeom>
          <a:noFill/>
          <a:ln w="9525">
            <a:noFill/>
            <a:miter lim="800000"/>
            <a:headEnd/>
            <a:tailEnd/>
          </a:ln>
        </p:spPr>
        <p:txBody>
          <a:bodyPr>
            <a:spAutoFit/>
          </a:bodyPr>
          <a:lstStyle/>
          <a:p>
            <a:pPr>
              <a:spcBef>
                <a:spcPct val="40000"/>
              </a:spcBef>
              <a:spcAft>
                <a:spcPct val="40000"/>
              </a:spcAft>
              <a:buSzPct val="70000"/>
              <a:buFont typeface="Arial" charset="0"/>
              <a:buChar char="•"/>
            </a:pPr>
            <a:r>
              <a:rPr lang="en-US" sz="2000" dirty="0">
                <a:latin typeface="Arial" charset="0"/>
              </a:rPr>
              <a:t> Understand the need for the Law of Armed Conflict (LOAC).</a:t>
            </a:r>
          </a:p>
          <a:p>
            <a:pPr>
              <a:spcBef>
                <a:spcPct val="40000"/>
              </a:spcBef>
              <a:spcAft>
                <a:spcPct val="40000"/>
              </a:spcAft>
              <a:buSzPct val="70000"/>
              <a:buFont typeface="Arial" charset="0"/>
              <a:buChar char="•"/>
            </a:pPr>
            <a:r>
              <a:rPr lang="en-US" sz="2000" dirty="0">
                <a:latin typeface="Arial" charset="0"/>
              </a:rPr>
              <a:t> Understand the legal sources for the LOAC. </a:t>
            </a:r>
          </a:p>
          <a:p>
            <a:pPr>
              <a:spcBef>
                <a:spcPct val="40000"/>
              </a:spcBef>
              <a:spcAft>
                <a:spcPct val="40000"/>
              </a:spcAft>
              <a:buSzPct val="70000"/>
              <a:buFont typeface="Arial" charset="0"/>
              <a:buChar char="•"/>
            </a:pPr>
            <a:r>
              <a:rPr lang="en-US" sz="2000" dirty="0">
                <a:latin typeface="Arial" charset="0"/>
              </a:rPr>
              <a:t> Identify the LOAC Basic Principles.</a:t>
            </a:r>
          </a:p>
          <a:p>
            <a:pPr lvl="1">
              <a:spcBef>
                <a:spcPct val="40000"/>
              </a:spcBef>
              <a:spcAft>
                <a:spcPct val="40000"/>
              </a:spcAft>
              <a:buSzPct val="70000"/>
              <a:buFont typeface="Wingdings" pitchFamily="2" charset="2"/>
              <a:buChar char="ü"/>
            </a:pPr>
            <a:r>
              <a:rPr lang="en-US" sz="2000" dirty="0">
                <a:latin typeface="Arial" charset="0"/>
              </a:rPr>
              <a:t>Military Necessity.</a:t>
            </a:r>
          </a:p>
          <a:p>
            <a:pPr lvl="1">
              <a:spcBef>
                <a:spcPct val="40000"/>
              </a:spcBef>
              <a:spcAft>
                <a:spcPct val="40000"/>
              </a:spcAft>
              <a:buSzPct val="70000"/>
              <a:buFont typeface="Wingdings" pitchFamily="2" charset="2"/>
              <a:buChar char="ü"/>
            </a:pPr>
            <a:r>
              <a:rPr lang="en-US" sz="2000" dirty="0">
                <a:latin typeface="Arial" charset="0"/>
              </a:rPr>
              <a:t>Discrimination or Distinction. </a:t>
            </a:r>
          </a:p>
          <a:p>
            <a:pPr lvl="1">
              <a:spcBef>
                <a:spcPct val="40000"/>
              </a:spcBef>
              <a:spcAft>
                <a:spcPct val="40000"/>
              </a:spcAft>
              <a:buSzPct val="70000"/>
              <a:buFont typeface="Wingdings" pitchFamily="2" charset="2"/>
              <a:buChar char="ü"/>
            </a:pPr>
            <a:r>
              <a:rPr lang="en-US" sz="2000" dirty="0">
                <a:latin typeface="Arial" charset="0"/>
              </a:rPr>
              <a:t>Proportionality</a:t>
            </a:r>
            <a:r>
              <a:rPr lang="en-US" sz="2000" i="1" dirty="0">
                <a:latin typeface="Arial" charset="0"/>
              </a:rPr>
              <a:t>.</a:t>
            </a:r>
            <a:r>
              <a:rPr lang="en-US" sz="2000" dirty="0">
                <a:latin typeface="Arial" charset="0"/>
              </a:rPr>
              <a:t> </a:t>
            </a:r>
          </a:p>
          <a:p>
            <a:pPr lvl="1">
              <a:spcBef>
                <a:spcPct val="40000"/>
              </a:spcBef>
              <a:spcAft>
                <a:spcPct val="40000"/>
              </a:spcAft>
              <a:buSzPct val="70000"/>
              <a:buFont typeface="Wingdings" pitchFamily="2" charset="2"/>
              <a:buChar char="ü"/>
            </a:pPr>
            <a:r>
              <a:rPr lang="en-US" sz="2000" dirty="0">
                <a:latin typeface="Arial" charset="0"/>
              </a:rPr>
              <a:t>Humanity (or Unnecessary Suffering).</a:t>
            </a:r>
            <a:endParaRPr lang="en-US" sz="2000" i="1" dirty="0">
              <a:latin typeface="Arial" charset="0"/>
            </a:endParaRPr>
          </a:p>
          <a:p>
            <a:pPr>
              <a:spcBef>
                <a:spcPct val="40000"/>
              </a:spcBef>
              <a:spcAft>
                <a:spcPct val="40000"/>
              </a:spcAft>
              <a:buSzPct val="70000"/>
              <a:buFont typeface="Arial" charset="0"/>
              <a:buChar char="•"/>
            </a:pPr>
            <a:r>
              <a:rPr lang="en-US" sz="2000" dirty="0">
                <a:latin typeface="Arial" charset="0"/>
              </a:rPr>
              <a:t> Apply the Ten LOAC Standards – </a:t>
            </a:r>
            <a:r>
              <a:rPr lang="en-US" sz="2000" i="1" dirty="0">
                <a:latin typeface="Arial" charset="0"/>
              </a:rPr>
              <a:t>The Soldier’s Rules</a:t>
            </a:r>
            <a:r>
              <a:rPr lang="en-US" sz="2000" dirty="0">
                <a:latin typeface="Arial"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sz="quarter"/>
          </p:nvPr>
        </p:nvSpPr>
        <p:spPr>
          <a:xfrm>
            <a:off x="76200" y="416206"/>
            <a:ext cx="8153400" cy="1143000"/>
          </a:xfrm>
        </p:spPr>
        <p:txBody>
          <a:bodyPr>
            <a:normAutofit/>
          </a:bodyPr>
          <a:lstStyle/>
          <a:p>
            <a:pPr eaLnBrk="1" hangingPunct="1"/>
            <a:r>
              <a:rPr lang="en-US" sz="4000" dirty="0"/>
              <a:t>Treat Civilians Humanely</a:t>
            </a:r>
            <a:r>
              <a:rPr lang="en-US" sz="4000" b="1" dirty="0"/>
              <a:t> </a:t>
            </a:r>
          </a:p>
        </p:txBody>
      </p:sp>
      <p:pic>
        <p:nvPicPr>
          <p:cNvPr id="29699" name="Picture 11" descr="030329_iraqss2p_04"/>
          <p:cNvPicPr>
            <a:picLocks noGrp="1" noChangeAspect="1" noChangeArrowheads="1"/>
          </p:cNvPicPr>
          <p:nvPr>
            <p:ph sz="quarter" idx="2"/>
          </p:nvPr>
        </p:nvPicPr>
        <p:blipFill>
          <a:blip r:embed="rId3" cstate="print"/>
          <a:srcRect/>
          <a:stretch>
            <a:fillRect/>
          </a:stretch>
        </p:blipFill>
        <p:spPr>
          <a:xfrm>
            <a:off x="5412582" y="1975412"/>
            <a:ext cx="2978150" cy="2185988"/>
          </a:xfrm>
          <a:ln w="28575">
            <a:solidFill>
              <a:srgbClr val="002060"/>
            </a:solidFill>
          </a:ln>
          <a:effectLst>
            <a:outerShdw blurRad="50800" dist="38100" dir="2700000" algn="tl" rotWithShape="0">
              <a:prstClr val="black">
                <a:alpha val="40000"/>
              </a:prstClr>
            </a:outerShdw>
          </a:effectLst>
        </p:spPr>
      </p:pic>
      <p:pic>
        <p:nvPicPr>
          <p:cNvPr id="29700" name="Picture 14"/>
          <p:cNvPicPr>
            <a:picLocks noGrp="1" noChangeAspect="1" noChangeArrowheads="1"/>
          </p:cNvPicPr>
          <p:nvPr>
            <p:ph sz="quarter" idx="3"/>
          </p:nvPr>
        </p:nvPicPr>
        <p:blipFill>
          <a:blip r:embed="rId4" cstate="screen">
            <a:extLst>
              <a:ext uri="{28A0092B-C50C-407E-A947-70E740481C1C}">
                <a14:useLocalDpi xmlns:a14="http://schemas.microsoft.com/office/drawing/2010/main"/>
              </a:ext>
            </a:extLst>
          </a:blip>
          <a:stretch>
            <a:fillRect/>
          </a:stretch>
        </p:blipFill>
        <p:spPr>
          <a:xfrm>
            <a:off x="5385594" y="4504300"/>
            <a:ext cx="3005138" cy="1995949"/>
          </a:xfrm>
          <a:ln w="28575">
            <a:solidFill>
              <a:srgbClr val="002060"/>
            </a:solidFill>
          </a:ln>
          <a:effectLst>
            <a:outerShdw blurRad="50800" dist="38100" dir="2700000" algn="tl" rotWithShape="0">
              <a:prstClr val="black">
                <a:alpha val="40000"/>
              </a:prstClr>
            </a:outerShdw>
          </a:effectLst>
        </p:spPr>
      </p:pic>
      <p:sp>
        <p:nvSpPr>
          <p:cNvPr id="29701" name="Text Box 22"/>
          <p:cNvSpPr txBox="1">
            <a:spLocks noChangeArrowheads="1"/>
          </p:cNvSpPr>
          <p:nvPr/>
        </p:nvSpPr>
        <p:spPr bwMode="auto">
          <a:xfrm>
            <a:off x="292497" y="2286000"/>
            <a:ext cx="5334000" cy="2530475"/>
          </a:xfrm>
          <a:prstGeom prst="rect">
            <a:avLst/>
          </a:prstGeom>
          <a:noFill/>
          <a:ln w="9525">
            <a:noFill/>
            <a:miter lim="800000"/>
            <a:headEnd/>
            <a:tailEnd/>
          </a:ln>
        </p:spPr>
        <p:txBody>
          <a:bodyPr>
            <a:spAutoFit/>
          </a:bodyPr>
          <a:lstStyle/>
          <a:p>
            <a:pPr eaLnBrk="0" hangingPunct="0">
              <a:spcBef>
                <a:spcPct val="50000"/>
              </a:spcBef>
              <a:buClr>
                <a:srgbClr val="003366"/>
              </a:buClr>
              <a:buFontTx/>
              <a:buChar char="•"/>
            </a:pPr>
            <a:r>
              <a:rPr lang="en-US" sz="2000" dirty="0">
                <a:latin typeface="Arial" charset="0"/>
              </a:rPr>
              <a:t> No adverse distinction based on race, religion, sex, etc.</a:t>
            </a:r>
          </a:p>
          <a:p>
            <a:pPr eaLnBrk="0" hangingPunct="0">
              <a:spcBef>
                <a:spcPct val="50000"/>
              </a:spcBef>
              <a:buClr>
                <a:srgbClr val="003366"/>
              </a:buClr>
              <a:buFontTx/>
              <a:buChar char="•"/>
            </a:pPr>
            <a:r>
              <a:rPr lang="en-US" sz="2000" dirty="0">
                <a:latin typeface="Arial" charset="0"/>
              </a:rPr>
              <a:t> No violence to life or person.</a:t>
            </a:r>
          </a:p>
          <a:p>
            <a:pPr eaLnBrk="0" hangingPunct="0">
              <a:spcBef>
                <a:spcPct val="50000"/>
              </a:spcBef>
              <a:buClr>
                <a:srgbClr val="003366"/>
              </a:buClr>
              <a:buFontTx/>
              <a:buChar char="•"/>
            </a:pPr>
            <a:r>
              <a:rPr lang="en-US" sz="2000" dirty="0">
                <a:latin typeface="Arial" charset="0"/>
              </a:rPr>
              <a:t> No hostage taking.</a:t>
            </a:r>
          </a:p>
          <a:p>
            <a:pPr eaLnBrk="0" hangingPunct="0">
              <a:spcBef>
                <a:spcPct val="50000"/>
              </a:spcBef>
              <a:buClr>
                <a:srgbClr val="003366"/>
              </a:buClr>
              <a:buFontTx/>
              <a:buChar char="•"/>
            </a:pPr>
            <a:r>
              <a:rPr lang="en-US" sz="2000" dirty="0">
                <a:latin typeface="Arial" charset="0"/>
              </a:rPr>
              <a:t> No degrading treatment.</a:t>
            </a:r>
          </a:p>
          <a:p>
            <a:pPr eaLnBrk="0" hangingPunct="0">
              <a:spcBef>
                <a:spcPct val="50000"/>
              </a:spcBef>
              <a:buClr>
                <a:srgbClr val="003366"/>
              </a:buClr>
              <a:buFontTx/>
              <a:buChar char="•"/>
            </a:pPr>
            <a:r>
              <a:rPr lang="en-US" sz="2000" dirty="0">
                <a:latin typeface="Arial" charset="0"/>
              </a:rPr>
              <a:t> Must care for the wounded and sick.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238126"/>
            <a:ext cx="8229600" cy="1139825"/>
          </a:xfrm>
        </p:spPr>
        <p:txBody>
          <a:bodyPr>
            <a:normAutofit/>
          </a:bodyPr>
          <a:lstStyle/>
          <a:p>
            <a:pPr eaLnBrk="1" hangingPunct="1"/>
            <a:br>
              <a:rPr lang="en-US" sz="4000" b="1" dirty="0"/>
            </a:br>
            <a:r>
              <a:rPr lang="en-US" sz="4000" b="1" dirty="0"/>
              <a:t>#8: Do Not Steal!</a:t>
            </a:r>
          </a:p>
        </p:txBody>
      </p:sp>
      <p:sp>
        <p:nvSpPr>
          <p:cNvPr id="31747" name="Rectangle 6"/>
          <p:cNvSpPr>
            <a:spLocks noChangeArrowheads="1"/>
          </p:cNvSpPr>
          <p:nvPr/>
        </p:nvSpPr>
        <p:spPr bwMode="auto">
          <a:xfrm>
            <a:off x="0" y="471488"/>
            <a:ext cx="4125913" cy="0"/>
          </a:xfrm>
          <a:prstGeom prst="rect">
            <a:avLst/>
          </a:prstGeom>
          <a:noFill/>
          <a:ln w="9525">
            <a:noFill/>
            <a:miter lim="800000"/>
            <a:headEnd/>
            <a:tailEnd/>
          </a:ln>
        </p:spPr>
        <p:txBody>
          <a:bodyPr wrap="none" anchor="ctr">
            <a:spAutoFit/>
          </a:bodyPr>
          <a:lstStyle/>
          <a:p>
            <a:pPr eaLnBrk="0" hangingPunct="0"/>
            <a:endParaRPr lang="en-US" dirty="0"/>
          </a:p>
        </p:txBody>
      </p:sp>
      <p:graphicFrame>
        <p:nvGraphicFramePr>
          <p:cNvPr id="177252" name="Group 100"/>
          <p:cNvGraphicFramePr>
            <a:graphicFrameLocks noGrp="1"/>
          </p:cNvGraphicFramePr>
          <p:nvPr>
            <p:extLst>
              <p:ext uri="{D42A27DB-BD31-4B8C-83A1-F6EECF244321}">
                <p14:modId xmlns:p14="http://schemas.microsoft.com/office/powerpoint/2010/main" val="1628129853"/>
              </p:ext>
            </p:extLst>
          </p:nvPr>
        </p:nvGraphicFramePr>
        <p:xfrm>
          <a:off x="495300" y="1828800"/>
          <a:ext cx="8153400" cy="1097280"/>
        </p:xfrm>
        <a:graphic>
          <a:graphicData uri="http://schemas.openxmlformats.org/drawingml/2006/table">
            <a:tbl>
              <a:tblPr/>
              <a:tblGrid>
                <a:gridCol w="8153400">
                  <a:extLst>
                    <a:ext uri="{9D8B030D-6E8A-4147-A177-3AD203B41FA5}">
                      <a16:colId xmlns:a16="http://schemas.microsoft.com/office/drawing/2014/main" val="20000"/>
                    </a:ext>
                  </a:extLst>
                </a:gridCol>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Times New Roman" pitchFamily="18" charset="0"/>
                          <a:cs typeface="Arial" charset="0"/>
                        </a:rPr>
                        <a:t>Soldier who helped commandeer sheik's SUV convicted of armed robbery in court-martial </a:t>
                      </a:r>
                      <a:endParaRPr kumimoji="0" 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51" name="Rectangle 18"/>
          <p:cNvSpPr>
            <a:spLocks noChangeArrowheads="1"/>
          </p:cNvSpPr>
          <p:nvPr/>
        </p:nvSpPr>
        <p:spPr bwMode="auto">
          <a:xfrm>
            <a:off x="0" y="2168525"/>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31752" name="Rectangle 19"/>
          <p:cNvSpPr>
            <a:spLocks noChangeArrowheads="1"/>
          </p:cNvSpPr>
          <p:nvPr/>
        </p:nvSpPr>
        <p:spPr bwMode="auto">
          <a:xfrm>
            <a:off x="476250" y="2438400"/>
            <a:ext cx="8191500" cy="1619250"/>
          </a:xfrm>
          <a:prstGeom prst="rect">
            <a:avLst/>
          </a:prstGeom>
          <a:noFill/>
          <a:ln w="9525">
            <a:noFill/>
            <a:miter lim="800000"/>
            <a:headEnd/>
            <a:tailEnd/>
          </a:ln>
        </p:spPr>
        <p:txBody>
          <a:bodyPr>
            <a:spAutoFit/>
          </a:bodyPr>
          <a:lstStyle/>
          <a:p>
            <a:pPr algn="ctr"/>
            <a:r>
              <a:rPr lang="en-US" sz="1600" b="1" dirty="0">
                <a:latin typeface="Arial" charset="0"/>
                <a:cs typeface="Times New Roman" pitchFamily="18" charset="0"/>
              </a:rPr>
              <a:t>By Kimberly Hefling</a:t>
            </a:r>
            <a:br>
              <a:rPr lang="en-US" dirty="0">
                <a:latin typeface="Times New Roman" pitchFamily="18" charset="0"/>
                <a:cs typeface="Times New Roman" pitchFamily="18" charset="0"/>
              </a:rPr>
            </a:br>
            <a:r>
              <a:rPr lang="en-US" sz="1600" dirty="0">
                <a:latin typeface="Arial" charset="0"/>
                <a:cs typeface="Times New Roman" pitchFamily="18" charset="0"/>
              </a:rPr>
              <a:t>ASSOCIATED PRESS </a:t>
            </a:r>
          </a:p>
          <a:p>
            <a:pPr eaLnBrk="0" hangingPunct="0"/>
            <a:r>
              <a:rPr lang="en-US" sz="1600" dirty="0">
                <a:latin typeface="Arial" charset="0"/>
                <a:cs typeface="Times New Roman" pitchFamily="18" charset="0"/>
              </a:rPr>
              <a:t>2:11 p.m. July 29, 2004</a:t>
            </a:r>
            <a:r>
              <a:rPr lang="en-US" b="1" dirty="0">
                <a:latin typeface="Arial" charset="0"/>
                <a:cs typeface="Times New Roman" pitchFamily="18" charset="0"/>
              </a:rPr>
              <a:t> </a:t>
            </a:r>
          </a:p>
          <a:p>
            <a:pPr eaLnBrk="0" hangingPunct="0"/>
            <a:endParaRPr lang="en-US" dirty="0">
              <a:latin typeface="Times New Roman" pitchFamily="18" charset="0"/>
              <a:cs typeface="Times New Roman" pitchFamily="18" charset="0"/>
            </a:endParaRPr>
          </a:p>
          <a:p>
            <a:pPr eaLnBrk="0" hangingPunct="0"/>
            <a:r>
              <a:rPr lang="en-US" sz="1600" dirty="0">
                <a:latin typeface="Arial" charset="0"/>
                <a:cs typeface="Times New Roman" pitchFamily="18" charset="0"/>
              </a:rPr>
              <a:t>FORT CAMPBELL, Ky. – A military jury found a soldier guilty of armed robbery Thursday for taking an Iraqi sheik's sport utility vehicle at gunpoint. </a:t>
            </a:r>
          </a:p>
        </p:txBody>
      </p:sp>
      <p:pic>
        <p:nvPicPr>
          <p:cNvPr id="31753" name="Picture 3" descr="http://www.signonsandiego.com/images/t.gif"/>
          <p:cNvPicPr>
            <a:picLocks noChangeAspect="1" noChangeArrowheads="1"/>
          </p:cNvPicPr>
          <p:nvPr/>
        </p:nvPicPr>
        <p:blipFill>
          <a:blip r:embed="rId3" r:link="rId4" cstate="print"/>
          <a:srcRect/>
          <a:stretch>
            <a:fillRect/>
          </a:stretch>
        </p:blipFill>
        <p:spPr bwMode="auto">
          <a:xfrm>
            <a:off x="0" y="471488"/>
            <a:ext cx="76200" cy="76200"/>
          </a:xfrm>
          <a:prstGeom prst="rect">
            <a:avLst/>
          </a:prstGeom>
          <a:noFill/>
          <a:ln w="9525">
            <a:noFill/>
            <a:miter lim="800000"/>
            <a:headEnd/>
            <a:tailEnd/>
          </a:ln>
        </p:spPr>
      </p:pic>
      <p:pic>
        <p:nvPicPr>
          <p:cNvPr id="31754" name="Picture 2" descr="http://www.signonsandiego.com/images/t.gif"/>
          <p:cNvPicPr>
            <a:picLocks noChangeAspect="1" noChangeArrowheads="1"/>
          </p:cNvPicPr>
          <p:nvPr/>
        </p:nvPicPr>
        <p:blipFill>
          <a:blip r:embed="rId3" r:link="rId4" cstate="print"/>
          <a:srcRect/>
          <a:stretch>
            <a:fillRect/>
          </a:stretch>
        </p:blipFill>
        <p:spPr bwMode="auto">
          <a:xfrm>
            <a:off x="0" y="471488"/>
            <a:ext cx="38100" cy="76200"/>
          </a:xfrm>
          <a:prstGeom prst="rect">
            <a:avLst/>
          </a:prstGeom>
          <a:noFill/>
          <a:ln w="9525">
            <a:noFill/>
            <a:miter lim="800000"/>
            <a:headEnd/>
            <a:tailEnd/>
          </a:ln>
        </p:spPr>
      </p:pic>
      <p:graphicFrame>
        <p:nvGraphicFramePr>
          <p:cNvPr id="177254" name="Group 102"/>
          <p:cNvGraphicFramePr>
            <a:graphicFrameLocks noGrp="1"/>
          </p:cNvGraphicFramePr>
          <p:nvPr>
            <p:extLst>
              <p:ext uri="{D42A27DB-BD31-4B8C-83A1-F6EECF244321}">
                <p14:modId xmlns:p14="http://schemas.microsoft.com/office/powerpoint/2010/main" val="1660819242"/>
              </p:ext>
            </p:extLst>
          </p:nvPr>
        </p:nvGraphicFramePr>
        <p:xfrm>
          <a:off x="457200" y="3733800"/>
          <a:ext cx="8377238" cy="2632075"/>
        </p:xfrm>
        <a:graphic>
          <a:graphicData uri="http://schemas.openxmlformats.org/drawingml/2006/table">
            <a:tbl>
              <a:tblPr/>
              <a:tblGrid>
                <a:gridCol w="8377238">
                  <a:extLst>
                    <a:ext uri="{9D8B030D-6E8A-4147-A177-3AD203B41FA5}">
                      <a16:colId xmlns:a16="http://schemas.microsoft.com/office/drawing/2014/main" val="20000"/>
                    </a:ext>
                  </a:extLst>
                </a:gridCol>
              </a:tblGrid>
              <a:tr h="346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1915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a:ln>
                            <a:noFill/>
                          </a:ln>
                          <a:solidFill>
                            <a:schemeClr val="tx1"/>
                          </a:solidFill>
                          <a:effectLst/>
                          <a:latin typeface="Georgia" pitchFamily="18" charset="0"/>
                          <a:cs typeface="Times New Roman" pitchFamily="18" charset="0"/>
                        </a:rPr>
                        <a:t>  </a:t>
                      </a:r>
                      <a:r>
                        <a:rPr kumimoji="0" lang="en-US" sz="1600" b="0" i="0" u="none" strike="noStrike" cap="none" normalizeH="0" baseline="0" dirty="0">
                          <a:ln>
                            <a:noFill/>
                          </a:ln>
                          <a:solidFill>
                            <a:schemeClr val="tx1"/>
                          </a:solidFill>
                          <a:effectLst/>
                          <a:latin typeface="Arial" charset="0"/>
                          <a:cs typeface="Times New Roman" pitchFamily="18" charset="0"/>
                        </a:rPr>
                        <a:t>He faces up to 15 years in prison.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Times New Roman" pitchFamily="18" charset="0"/>
                        </a:rPr>
                        <a:t>  The soldier maintains he helped take the SUV only because his lieutenant ordered him to procure a vehicle and because he did not think it was a criminal act.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Times New Roman" pitchFamily="18" charset="0"/>
                        </a:rPr>
                        <a:t>  "In his mind there was nothing wrong with doing it," Bernard Casey, Williams' civilian defense attorney, said in closing arguments Thursday.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Times New Roman" pitchFamily="18" charset="0"/>
                        </a:rPr>
                        <a:t>  Army prosecutor Capt. Howard Hoege said Thursday that Williams helped take the SUV at gunpoint from the sheik's son, who was driving the vehicle.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a:ln>
                            <a:noFill/>
                          </a:ln>
                          <a:solidFill>
                            <a:schemeClr val="tx1"/>
                          </a:solidFill>
                          <a:effectLst/>
                          <a:latin typeface="Arial" charset="0"/>
                          <a:cs typeface="Times New Roman" pitchFamily="18" charset="0"/>
                        </a:rPr>
                        <a:t>  Williams then helped orchestrate a cover-up story that the vehicle was found abandoned, Hoege said. </a:t>
                      </a:r>
                      <a:endParaRPr kumimoji="0" lang="en-US" sz="1600" b="0" i="0" u="none" strike="noStrike" cap="none" normalizeH="0" baseline="0" dirty="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700" y="228600"/>
            <a:ext cx="8229600" cy="1139825"/>
          </a:xfrm>
        </p:spPr>
        <p:txBody>
          <a:bodyPr>
            <a:noAutofit/>
          </a:bodyPr>
          <a:lstStyle/>
          <a:p>
            <a:pPr eaLnBrk="1" hangingPunct="1"/>
            <a:br>
              <a:rPr lang="en-US" sz="4000" b="1" dirty="0"/>
            </a:br>
            <a:r>
              <a:rPr lang="en-US" sz="4000" dirty="0"/>
              <a:t>#8: Respect Private Property And Possessions</a:t>
            </a:r>
          </a:p>
        </p:txBody>
      </p:sp>
      <p:sp>
        <p:nvSpPr>
          <p:cNvPr id="30723" name="Rectangle 3"/>
          <p:cNvSpPr>
            <a:spLocks noGrp="1" noChangeArrowheads="1"/>
          </p:cNvSpPr>
          <p:nvPr>
            <p:ph type="body" sz="half" idx="1"/>
          </p:nvPr>
        </p:nvSpPr>
        <p:spPr>
          <a:xfrm>
            <a:off x="304800" y="1981200"/>
            <a:ext cx="4876800" cy="5257800"/>
          </a:xfrm>
        </p:spPr>
        <p:txBody>
          <a:bodyPr/>
          <a:lstStyle/>
          <a:p>
            <a:pPr marL="0" indent="0" eaLnBrk="1" hangingPunct="1">
              <a:buFontTx/>
              <a:buNone/>
            </a:pPr>
            <a:r>
              <a:rPr lang="en-US" sz="2000" b="1" dirty="0"/>
              <a:t>Civilian Property:</a:t>
            </a:r>
          </a:p>
          <a:p>
            <a:pPr lvl="1" eaLnBrk="1" hangingPunct="1">
              <a:buFontTx/>
              <a:buChar char="•"/>
            </a:pPr>
            <a:r>
              <a:rPr lang="en-US" sz="2000" dirty="0"/>
              <a:t>Do not retain unless it is contraband.</a:t>
            </a:r>
          </a:p>
          <a:p>
            <a:pPr lvl="1" eaLnBrk="1" hangingPunct="1">
              <a:buFontTx/>
              <a:buChar char="•"/>
            </a:pPr>
            <a:r>
              <a:rPr lang="en-US" sz="2000" dirty="0"/>
              <a:t>The taking of personal property for immediate military necessity or emergency is permissible.  Issue a receipt for property taken, when possible.</a:t>
            </a:r>
          </a:p>
          <a:p>
            <a:pPr marL="0" indent="0" eaLnBrk="1" hangingPunct="1">
              <a:buFontTx/>
              <a:buNone/>
            </a:pPr>
            <a:endParaRPr lang="en-US" sz="2000" dirty="0"/>
          </a:p>
          <a:p>
            <a:pPr marL="0" indent="0" eaLnBrk="1" hangingPunct="1">
              <a:buFontTx/>
              <a:buNone/>
            </a:pPr>
            <a:r>
              <a:rPr lang="en-US" sz="2000" b="1" dirty="0"/>
              <a:t>War trophies: </a:t>
            </a:r>
          </a:p>
          <a:p>
            <a:pPr lvl="1" eaLnBrk="1" hangingPunct="1">
              <a:buFontTx/>
              <a:buChar char="•"/>
            </a:pPr>
            <a:r>
              <a:rPr lang="en-US" sz="2000" dirty="0"/>
              <a:t>Do not retain without express authorization from your Commander.</a:t>
            </a:r>
          </a:p>
          <a:p>
            <a:pPr lvl="1" eaLnBrk="1" hangingPunct="1">
              <a:lnSpc>
                <a:spcPct val="80000"/>
              </a:lnSpc>
              <a:buFontTx/>
              <a:buChar char="•"/>
            </a:pPr>
            <a:endParaRPr lang="en-US" sz="2000" dirty="0"/>
          </a:p>
        </p:txBody>
      </p:sp>
      <p:pic>
        <p:nvPicPr>
          <p:cNvPr id="30724" name="Picture 4" descr="030323_war_04"/>
          <p:cNvPicPr>
            <a:picLocks noGrp="1" noChangeAspect="1" noChangeArrowheads="1"/>
          </p:cNvPicPr>
          <p:nvPr>
            <p:ph sz="half" idx="2"/>
          </p:nvPr>
        </p:nvPicPr>
        <p:blipFill>
          <a:blip r:embed="rId3" cstate="print"/>
          <a:srcRect/>
          <a:stretch>
            <a:fillRect/>
          </a:stretch>
        </p:blipFill>
        <p:spPr>
          <a:xfrm>
            <a:off x="5562600" y="2286000"/>
            <a:ext cx="2881313" cy="4027488"/>
          </a:xfrm>
          <a:ln w="28575">
            <a:solidFill>
              <a:srgbClr val="002060"/>
            </a:solidFill>
          </a:ln>
          <a:effectLst>
            <a:outerShdw blurRad="50800" dist="38100" dir="2700000" algn="tl" rotWithShape="0">
              <a:prstClr val="black">
                <a:alpha val="40000"/>
              </a:prstClr>
            </a:outerShdw>
          </a:effec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390525"/>
            <a:ext cx="8229600" cy="1139825"/>
          </a:xfrm>
        </p:spPr>
        <p:txBody>
          <a:bodyPr>
            <a:normAutofit/>
          </a:bodyPr>
          <a:lstStyle/>
          <a:p>
            <a:pPr eaLnBrk="1" hangingPunct="1"/>
            <a:r>
              <a:rPr lang="en-US" sz="4000" dirty="0"/>
              <a:t>#9: Prevent LOAC Violations</a:t>
            </a:r>
            <a:r>
              <a:rPr lang="en-US" sz="4000" b="1" dirty="0"/>
              <a:t> </a:t>
            </a:r>
          </a:p>
        </p:txBody>
      </p:sp>
      <p:pic>
        <p:nvPicPr>
          <p:cNvPr id="32772" name="Picture 4" descr="concentration camps"/>
          <p:cNvPicPr>
            <a:picLocks noGrp="1" noChangeAspect="1" noChangeArrowheads="1"/>
          </p:cNvPicPr>
          <p:nvPr>
            <p:ph sz="half" idx="1"/>
          </p:nvPr>
        </p:nvPicPr>
        <p:blipFill>
          <a:blip r:embed="rId3" cstate="print"/>
          <a:srcRect/>
          <a:stretch>
            <a:fillRect/>
          </a:stretch>
        </p:blipFill>
        <p:spPr>
          <a:xfrm>
            <a:off x="609600" y="2128838"/>
            <a:ext cx="3556000" cy="2762249"/>
          </a:xfrm>
          <a:ln w="28575">
            <a:solidFill>
              <a:srgbClr val="002060"/>
            </a:solidFill>
          </a:ln>
          <a:effectLst>
            <a:outerShdw blurRad="50800" dist="38100" dir="2700000" algn="tl" rotWithShape="0">
              <a:prstClr val="black">
                <a:alpha val="40000"/>
              </a:prstClr>
            </a:outerShdw>
          </a:effectLst>
        </p:spPr>
      </p:pic>
      <p:sp>
        <p:nvSpPr>
          <p:cNvPr id="32771" name="Rectangle 3"/>
          <p:cNvSpPr>
            <a:spLocks noChangeArrowheads="1"/>
          </p:cNvSpPr>
          <p:nvPr/>
        </p:nvSpPr>
        <p:spPr bwMode="auto">
          <a:xfrm>
            <a:off x="4800600" y="4928394"/>
            <a:ext cx="3886200" cy="1168400"/>
          </a:xfrm>
          <a:prstGeom prst="rect">
            <a:avLst/>
          </a:prstGeom>
          <a:noFill/>
          <a:ln w="9525">
            <a:noFill/>
            <a:miter lim="800000"/>
            <a:headEnd/>
            <a:tailEnd/>
          </a:ln>
        </p:spPr>
        <p:txBody>
          <a:bodyPr wrap="square" anchor="ctr">
            <a:spAutoFit/>
          </a:bodyPr>
          <a:lstStyle/>
          <a:p>
            <a:r>
              <a:rPr lang="en-US" sz="1400" dirty="0">
                <a:latin typeface="Arial" charset="0"/>
              </a:rPr>
              <a:t>“I was only following orders” and “ambiguous orders” are not defenses to war crimes: My Lai Village, Vietnam, March 1968. Civilian women, children and infants “suspected” of aiding the Vietcong enemy were killed by U.S. forces.</a:t>
            </a:r>
          </a:p>
        </p:txBody>
      </p:sp>
      <p:sp>
        <p:nvSpPr>
          <p:cNvPr id="32773" name="Rectangle 5"/>
          <p:cNvSpPr>
            <a:spLocks noChangeArrowheads="1"/>
          </p:cNvSpPr>
          <p:nvPr/>
        </p:nvSpPr>
        <p:spPr bwMode="auto">
          <a:xfrm>
            <a:off x="406400" y="5067300"/>
            <a:ext cx="4191000" cy="954087"/>
          </a:xfrm>
          <a:prstGeom prst="rect">
            <a:avLst/>
          </a:prstGeom>
          <a:noFill/>
          <a:ln w="9525">
            <a:noFill/>
            <a:miter lim="800000"/>
            <a:headEnd/>
            <a:tailEnd/>
          </a:ln>
        </p:spPr>
        <p:txBody>
          <a:bodyPr anchor="ctr">
            <a:spAutoFit/>
          </a:bodyPr>
          <a:lstStyle/>
          <a:p>
            <a:r>
              <a:rPr lang="en-US" sz="1400" dirty="0">
                <a:latin typeface="Arial" charset="0"/>
              </a:rPr>
              <a:t>General Dwight D. Eisenhower (center), Supreme Allied Commander, views the corpses of inmates who perished at the Ohrdruf camp. Ohrdruf, Germany, April 12, 1945. (National Archives)</a:t>
            </a:r>
          </a:p>
        </p:txBody>
      </p:sp>
      <p:sp>
        <p:nvSpPr>
          <p:cNvPr id="32774" name="Text Box 6"/>
          <p:cNvSpPr txBox="1">
            <a:spLocks noChangeArrowheads="1"/>
          </p:cNvSpPr>
          <p:nvPr/>
        </p:nvSpPr>
        <p:spPr bwMode="auto">
          <a:xfrm>
            <a:off x="381000" y="6172200"/>
            <a:ext cx="8382000" cy="336550"/>
          </a:xfrm>
          <a:prstGeom prst="rect">
            <a:avLst/>
          </a:prstGeom>
          <a:noFill/>
          <a:ln w="9525">
            <a:noFill/>
            <a:miter lim="800000"/>
            <a:headEnd/>
            <a:tailEnd/>
          </a:ln>
        </p:spPr>
        <p:txBody>
          <a:bodyPr>
            <a:spAutoFit/>
          </a:bodyPr>
          <a:lstStyle/>
          <a:p>
            <a:pPr algn="ctr" eaLnBrk="0" hangingPunct="0">
              <a:spcBef>
                <a:spcPct val="50000"/>
              </a:spcBef>
            </a:pPr>
            <a:r>
              <a:rPr lang="en-US" sz="1600" i="1" dirty="0">
                <a:latin typeface="+mn-lt"/>
              </a:rPr>
              <a:t>“All that is necessary for the triumph of Evil is for good men to do nothing.”</a:t>
            </a:r>
          </a:p>
        </p:txBody>
      </p:sp>
      <p:pic>
        <p:nvPicPr>
          <p:cNvPr id="32775" name="Picture 7"/>
          <p:cNvPicPr>
            <a:picLocks noChangeAspect="1" noChangeArrowheads="1"/>
          </p:cNvPicPr>
          <p:nvPr/>
        </p:nvPicPr>
        <p:blipFill>
          <a:blip r:embed="rId4" cstate="print"/>
          <a:srcRect/>
          <a:stretch>
            <a:fillRect/>
          </a:stretch>
        </p:blipFill>
        <p:spPr bwMode="auto">
          <a:xfrm>
            <a:off x="4914900" y="2128838"/>
            <a:ext cx="3657600" cy="2799556"/>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533400"/>
            <a:ext cx="8229600" cy="1139825"/>
          </a:xfrm>
        </p:spPr>
        <p:txBody>
          <a:bodyPr>
            <a:normAutofit/>
          </a:bodyPr>
          <a:lstStyle/>
          <a:p>
            <a:pPr eaLnBrk="1" hangingPunct="1"/>
            <a:r>
              <a:rPr lang="en-US" sz="4000" dirty="0"/>
              <a:t>#10:  Report All LOAC Violations</a:t>
            </a:r>
          </a:p>
        </p:txBody>
      </p:sp>
      <p:sp>
        <p:nvSpPr>
          <p:cNvPr id="33795" name="Rectangle 3"/>
          <p:cNvSpPr>
            <a:spLocks noGrp="1" noChangeArrowheads="1"/>
          </p:cNvSpPr>
          <p:nvPr>
            <p:ph idx="1"/>
          </p:nvPr>
        </p:nvSpPr>
        <p:spPr>
          <a:xfrm>
            <a:off x="457200" y="3810000"/>
            <a:ext cx="8839200" cy="3581400"/>
          </a:xfrm>
        </p:spPr>
        <p:txBody>
          <a:bodyPr/>
          <a:lstStyle/>
          <a:p>
            <a:pPr eaLnBrk="1" hangingPunct="1">
              <a:lnSpc>
                <a:spcPct val="90000"/>
              </a:lnSpc>
            </a:pPr>
            <a:r>
              <a:rPr lang="en-US" sz="2000" dirty="0"/>
              <a:t>Report  ALL suspected LOAC violations (enemy or friendly) to your chain of command.</a:t>
            </a:r>
          </a:p>
          <a:p>
            <a:pPr eaLnBrk="1" hangingPunct="1">
              <a:lnSpc>
                <a:spcPct val="90000"/>
              </a:lnSpc>
            </a:pPr>
            <a:r>
              <a:rPr lang="en-US" sz="2000" dirty="0"/>
              <a:t>You may also report through other channels, including the military police, a judge advocate, an inspector general, or a chaplain.</a:t>
            </a:r>
          </a:p>
          <a:p>
            <a:pPr eaLnBrk="1" hangingPunct="1">
              <a:lnSpc>
                <a:spcPct val="90000"/>
              </a:lnSpc>
            </a:pPr>
            <a:r>
              <a:rPr lang="en-US" sz="2000" dirty="0"/>
              <a:t>It is your duty to know the LOAC and follow the rules.</a:t>
            </a:r>
          </a:p>
          <a:p>
            <a:pPr eaLnBrk="1" hangingPunct="1">
              <a:lnSpc>
                <a:spcPct val="90000"/>
              </a:lnSpc>
            </a:pPr>
            <a:r>
              <a:rPr lang="en-US" sz="2000" dirty="0"/>
              <a:t>If you are ordered to commit a criminal act or LOAC violation, you are under an obligation to refuse the order.</a:t>
            </a:r>
          </a:p>
          <a:p>
            <a:pPr eaLnBrk="1" hangingPunct="1">
              <a:lnSpc>
                <a:spcPct val="90000"/>
              </a:lnSpc>
            </a:pPr>
            <a:r>
              <a:rPr lang="en-US" sz="2000" dirty="0"/>
              <a:t>“I was just following orders” is NOT a defense to war crimes.</a:t>
            </a:r>
          </a:p>
        </p:txBody>
      </p:sp>
      <p:pic>
        <p:nvPicPr>
          <p:cNvPr id="33796" name="Picture 4" descr="MalmedySentencingDay"/>
          <p:cNvPicPr>
            <a:picLocks noChangeAspect="1" noChangeArrowheads="1"/>
          </p:cNvPicPr>
          <p:nvPr/>
        </p:nvPicPr>
        <p:blipFill>
          <a:blip r:embed="rId3" cstate="print"/>
          <a:srcRect/>
          <a:stretch>
            <a:fillRect/>
          </a:stretch>
        </p:blipFill>
        <p:spPr bwMode="auto">
          <a:xfrm>
            <a:off x="914400" y="1952228"/>
            <a:ext cx="2806700" cy="174043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pic>
        <p:nvPicPr>
          <p:cNvPr id="33797" name="Picture 4" descr="NurembergTrial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1997141"/>
            <a:ext cx="3140075" cy="1733617"/>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533400"/>
            <a:ext cx="5486400" cy="1139825"/>
          </a:xfrm>
        </p:spPr>
        <p:txBody>
          <a:bodyPr>
            <a:normAutofit/>
          </a:bodyPr>
          <a:lstStyle/>
          <a:p>
            <a:pPr eaLnBrk="1" hangingPunct="1"/>
            <a:r>
              <a:rPr lang="en-US" sz="4000" dirty="0"/>
              <a:t>Summary </a:t>
            </a:r>
          </a:p>
        </p:txBody>
      </p:sp>
      <p:sp>
        <p:nvSpPr>
          <p:cNvPr id="34819" name="Text Box 8"/>
          <p:cNvSpPr txBox="1">
            <a:spLocks noChangeArrowheads="1"/>
          </p:cNvSpPr>
          <p:nvPr/>
        </p:nvSpPr>
        <p:spPr bwMode="auto">
          <a:xfrm>
            <a:off x="304800" y="2133600"/>
            <a:ext cx="8420100" cy="4145750"/>
          </a:xfrm>
          <a:prstGeom prst="rect">
            <a:avLst/>
          </a:prstGeom>
          <a:noFill/>
          <a:ln w="9525">
            <a:noFill/>
            <a:miter lim="800000"/>
            <a:headEnd/>
            <a:tailEnd/>
          </a:ln>
        </p:spPr>
        <p:txBody>
          <a:bodyPr wrap="square">
            <a:spAutoFit/>
          </a:bodyPr>
          <a:lstStyle/>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Understand &amp; Obey the LOAC.</a:t>
            </a:r>
          </a:p>
          <a:p>
            <a:pPr marL="800100" lvl="1"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It’s your duty &amp; it’s the law!</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Act based on Military Necessity.</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Avoid Causing Unnecessary Suffering.</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Only attack military objectives, not civilians or civilian objects.</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Minimize Collateral Damage.</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Follow </a:t>
            </a:r>
            <a:r>
              <a:rPr lang="en-US" sz="2000" i="1" dirty="0">
                <a:latin typeface="Arial" charset="0"/>
              </a:rPr>
              <a:t>The Ten Soldier’s Rules</a:t>
            </a:r>
            <a:r>
              <a:rPr lang="en-US" sz="2000" dirty="0">
                <a:latin typeface="Arial" charset="0"/>
              </a:rPr>
              <a:t>.</a:t>
            </a:r>
          </a:p>
          <a:p>
            <a:pPr marL="342900" indent="-342900" eaLnBrk="0" hangingPunct="0">
              <a:spcBef>
                <a:spcPct val="35000"/>
              </a:spcBef>
              <a:spcAft>
                <a:spcPct val="35000"/>
              </a:spcAft>
              <a:buClr>
                <a:schemeClr val="tx1"/>
              </a:buClr>
              <a:buFont typeface="Wingdings" panose="05000000000000000000" pitchFamily="2" charset="2"/>
              <a:buChar char="§"/>
            </a:pPr>
            <a:r>
              <a:rPr lang="en-US" sz="2000" dirty="0">
                <a:latin typeface="Arial" charset="0"/>
              </a:rPr>
              <a:t>  Return with Honor!</a:t>
            </a:r>
            <a:r>
              <a:rPr lang="en-US" sz="2400"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normAutofit/>
          </a:bodyPr>
          <a:lstStyle/>
          <a:p>
            <a:pPr eaLnBrk="1" hangingPunct="1"/>
            <a:r>
              <a:rPr lang="en-US" sz="7200" dirty="0"/>
              <a:t>Questions?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50" y="868363"/>
            <a:ext cx="8153400" cy="639763"/>
          </a:xfrm>
        </p:spPr>
        <p:txBody>
          <a:bodyPr>
            <a:noAutofit/>
          </a:bodyPr>
          <a:lstStyle/>
          <a:p>
            <a:pPr eaLnBrk="1" hangingPunct="1"/>
            <a:r>
              <a:rPr lang="en-US" sz="4000" dirty="0"/>
              <a:t>What Is The LOAC?</a:t>
            </a:r>
            <a:br>
              <a:rPr lang="en-US" sz="4000" b="1" dirty="0"/>
            </a:br>
            <a:endParaRPr lang="en-US" sz="4000" b="1" dirty="0"/>
          </a:p>
        </p:txBody>
      </p:sp>
      <p:sp>
        <p:nvSpPr>
          <p:cNvPr id="6147" name="Rectangle 3"/>
          <p:cNvSpPr>
            <a:spLocks noGrp="1" noChangeArrowheads="1"/>
          </p:cNvSpPr>
          <p:nvPr>
            <p:ph type="body" sz="half" idx="1"/>
          </p:nvPr>
        </p:nvSpPr>
        <p:spPr>
          <a:xfrm>
            <a:off x="285750" y="2108994"/>
            <a:ext cx="5257800" cy="4191000"/>
          </a:xfrm>
        </p:spPr>
        <p:txBody>
          <a:bodyPr/>
          <a:lstStyle/>
          <a:p>
            <a:pPr eaLnBrk="1" hangingPunct="1">
              <a:spcBef>
                <a:spcPct val="40000"/>
              </a:spcBef>
              <a:spcAft>
                <a:spcPct val="40000"/>
              </a:spcAft>
              <a:buClr>
                <a:srgbClr val="003366"/>
              </a:buClr>
              <a:buSzPct val="75000"/>
              <a:buFontTx/>
              <a:buNone/>
            </a:pPr>
            <a:r>
              <a:rPr lang="en-US" sz="2400" dirty="0"/>
              <a:t>LOAC Legal Sources:</a:t>
            </a:r>
          </a:p>
          <a:p>
            <a:pPr lvl="1" eaLnBrk="1" hangingPunct="1">
              <a:spcBef>
                <a:spcPct val="40000"/>
              </a:spcBef>
              <a:spcAft>
                <a:spcPct val="40000"/>
              </a:spcAft>
              <a:buClr>
                <a:srgbClr val="003366"/>
              </a:buClr>
              <a:buSzPct val="75000"/>
              <a:buFontTx/>
              <a:buChar char="•"/>
            </a:pPr>
            <a:r>
              <a:rPr lang="en-US" sz="2000" i="1" dirty="0"/>
              <a:t>Hague Regulations.</a:t>
            </a:r>
          </a:p>
          <a:p>
            <a:pPr lvl="1" eaLnBrk="1" hangingPunct="1">
              <a:spcBef>
                <a:spcPct val="40000"/>
              </a:spcBef>
              <a:spcAft>
                <a:spcPct val="40000"/>
              </a:spcAft>
              <a:buClr>
                <a:srgbClr val="003366"/>
              </a:buClr>
              <a:buSzPct val="75000"/>
              <a:buFontTx/>
              <a:buChar char="•"/>
            </a:pPr>
            <a:r>
              <a:rPr lang="en-US" sz="2000" i="1" dirty="0"/>
              <a:t>Geneva Conventions.</a:t>
            </a:r>
          </a:p>
          <a:p>
            <a:pPr lvl="1" eaLnBrk="1" hangingPunct="1">
              <a:spcBef>
                <a:spcPct val="40000"/>
              </a:spcBef>
              <a:spcAft>
                <a:spcPct val="40000"/>
              </a:spcAft>
              <a:buClr>
                <a:srgbClr val="003366"/>
              </a:buClr>
              <a:buSzPct val="75000"/>
              <a:buFontTx/>
              <a:buChar char="•"/>
            </a:pPr>
            <a:r>
              <a:rPr lang="en-US" sz="2000" i="1" dirty="0"/>
              <a:t>Other International Treaties.</a:t>
            </a:r>
          </a:p>
          <a:p>
            <a:pPr lvl="1" eaLnBrk="1" hangingPunct="1">
              <a:spcBef>
                <a:spcPct val="40000"/>
              </a:spcBef>
              <a:spcAft>
                <a:spcPct val="40000"/>
              </a:spcAft>
              <a:buClr>
                <a:srgbClr val="003366"/>
              </a:buClr>
              <a:buSzPct val="75000"/>
              <a:buFontTx/>
              <a:buChar char="•"/>
            </a:pPr>
            <a:r>
              <a:rPr lang="en-US" sz="2000" i="1" dirty="0"/>
              <a:t>Customary International Law.</a:t>
            </a:r>
            <a:endParaRPr lang="en-US" sz="2000" dirty="0"/>
          </a:p>
          <a:p>
            <a:pPr eaLnBrk="1" hangingPunct="1">
              <a:spcBef>
                <a:spcPct val="40000"/>
              </a:spcBef>
              <a:spcAft>
                <a:spcPct val="40000"/>
              </a:spcAft>
              <a:buClr>
                <a:srgbClr val="003366"/>
              </a:buClr>
              <a:buSzPct val="75000"/>
              <a:buFontTx/>
              <a:buNone/>
            </a:pPr>
            <a:r>
              <a:rPr lang="en-US" sz="2400" dirty="0"/>
              <a:t>These sources reflect U.S. and international values.</a:t>
            </a:r>
          </a:p>
        </p:txBody>
      </p:sp>
      <p:pic>
        <p:nvPicPr>
          <p:cNvPr id="6149" name="Content Placeholder 9"/>
          <p:cNvPicPr>
            <a:picLocks noGrp="1" noChangeAspect="1"/>
          </p:cNvPicPr>
          <p:nvPr>
            <p:ph sz="quarter" idx="3"/>
          </p:nvPr>
        </p:nvPicPr>
        <p:blipFill>
          <a:blip r:embed="rId3" cstate="screen">
            <a:extLst>
              <a:ext uri="{28A0092B-C50C-407E-A947-70E740481C1C}">
                <a14:useLocalDpi xmlns:a14="http://schemas.microsoft.com/office/drawing/2010/main"/>
              </a:ext>
            </a:extLst>
          </a:blip>
          <a:stretch>
            <a:fillRect/>
          </a:stretch>
        </p:blipFill>
        <p:spPr>
          <a:xfrm>
            <a:off x="5298874" y="4572000"/>
            <a:ext cx="3270651" cy="2048845"/>
          </a:xfrm>
          <a:ln w="28575">
            <a:solidFill>
              <a:srgbClr val="002060"/>
            </a:solidFill>
          </a:ln>
          <a:effectLst>
            <a:outerShdw blurRad="50800" dist="38100" dir="2700000" algn="tl" rotWithShape="0">
              <a:prstClr val="black">
                <a:alpha val="40000"/>
              </a:prstClr>
            </a:outerShdw>
          </a:effectLst>
        </p:spPr>
      </p:pic>
      <p:pic>
        <p:nvPicPr>
          <p:cNvPr id="6148" name="Picture 5" descr="Afghanistan-Firefigh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3999" y="1972469"/>
            <a:ext cx="3200400" cy="2135188"/>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855662"/>
            <a:ext cx="8153400" cy="685800"/>
          </a:xfrm>
        </p:spPr>
        <p:txBody>
          <a:bodyPr>
            <a:normAutofit fontScale="90000"/>
          </a:bodyPr>
          <a:lstStyle/>
          <a:p>
            <a:pPr eaLnBrk="1" hangingPunct="1"/>
            <a:r>
              <a:rPr lang="en-US" sz="4000" dirty="0"/>
              <a:t>Why Do </a:t>
            </a:r>
            <a:r>
              <a:rPr lang="en-US" sz="4000" u="sng" dirty="0"/>
              <a:t>We</a:t>
            </a:r>
            <a:r>
              <a:rPr lang="en-US" sz="4000" dirty="0"/>
              <a:t> Need The LOAC?</a:t>
            </a:r>
            <a:br>
              <a:rPr lang="en-US" sz="4000" dirty="0"/>
            </a:br>
            <a:endParaRPr lang="en-US" sz="4000" dirty="0"/>
          </a:p>
        </p:txBody>
      </p:sp>
      <p:sp>
        <p:nvSpPr>
          <p:cNvPr id="7171" name="Rectangle 3"/>
          <p:cNvSpPr>
            <a:spLocks noGrp="1" noChangeArrowheads="1"/>
          </p:cNvSpPr>
          <p:nvPr>
            <p:ph type="body" sz="half" idx="1"/>
          </p:nvPr>
        </p:nvSpPr>
        <p:spPr>
          <a:xfrm>
            <a:off x="304800" y="2057400"/>
            <a:ext cx="4953000" cy="4911725"/>
          </a:xfrm>
        </p:spPr>
        <p:txBody>
          <a:bodyPr/>
          <a:lstStyle/>
          <a:p>
            <a:pPr eaLnBrk="1" hangingPunct="1">
              <a:spcBef>
                <a:spcPct val="40000"/>
              </a:spcBef>
              <a:spcAft>
                <a:spcPct val="40000"/>
              </a:spcAft>
              <a:buClr>
                <a:srgbClr val="003366"/>
              </a:buClr>
              <a:buSzPct val="75000"/>
            </a:pPr>
            <a:r>
              <a:rPr lang="en-US" sz="2000" dirty="0"/>
              <a:t>To assist Commanders and Soldiers in mission accomplishment.</a:t>
            </a:r>
          </a:p>
          <a:p>
            <a:pPr eaLnBrk="1" hangingPunct="1">
              <a:spcBef>
                <a:spcPct val="40000"/>
              </a:spcBef>
              <a:spcAft>
                <a:spcPct val="40000"/>
              </a:spcAft>
              <a:buClr>
                <a:srgbClr val="003366"/>
              </a:buClr>
              <a:buSzPct val="75000"/>
            </a:pPr>
            <a:r>
              <a:rPr lang="en-US" sz="2000" dirty="0"/>
              <a:t>To regulate the use of force and prohibit unlawful conduct.</a:t>
            </a:r>
          </a:p>
          <a:p>
            <a:pPr eaLnBrk="1" hangingPunct="1">
              <a:spcBef>
                <a:spcPct val="40000"/>
              </a:spcBef>
              <a:spcAft>
                <a:spcPct val="40000"/>
              </a:spcAft>
              <a:buClr>
                <a:srgbClr val="003366"/>
              </a:buClr>
              <a:buSzPct val="75000"/>
            </a:pPr>
            <a:r>
              <a:rPr lang="en-US" sz="2000" dirty="0"/>
              <a:t>To protect against unnecessary suffering and excessive collateral damage.</a:t>
            </a:r>
          </a:p>
          <a:p>
            <a:pPr eaLnBrk="1" hangingPunct="1">
              <a:spcBef>
                <a:spcPct val="40000"/>
              </a:spcBef>
              <a:spcAft>
                <a:spcPct val="40000"/>
              </a:spcAft>
              <a:buClr>
                <a:srgbClr val="003366"/>
              </a:buClr>
              <a:buSzPct val="75000"/>
            </a:pPr>
            <a:r>
              <a:rPr lang="en-US" sz="2000" dirty="0"/>
              <a:t>To promote the humane treatment of noncombatants, wounded and sick, and civilians.</a:t>
            </a:r>
          </a:p>
        </p:txBody>
      </p:sp>
      <p:pic>
        <p:nvPicPr>
          <p:cNvPr id="7172" name="Picture 7"/>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tretch>
            <a:fillRect/>
          </a:stretch>
        </p:blipFill>
        <p:spPr>
          <a:xfrm>
            <a:off x="5797830" y="4648200"/>
            <a:ext cx="2512451" cy="2043113"/>
          </a:xfrm>
          <a:ln w="28575">
            <a:solidFill>
              <a:srgbClr val="002060"/>
            </a:solidFill>
          </a:ln>
          <a:effectLst>
            <a:outerShdw blurRad="50800" dist="38100" dir="2700000" algn="tl" rotWithShape="0">
              <a:prstClr val="black">
                <a:alpha val="40000"/>
              </a:prstClr>
            </a:outerShdw>
          </a:effectLst>
        </p:spPr>
      </p:pic>
      <p:pic>
        <p:nvPicPr>
          <p:cNvPr id="7173" name="Picture 5" descr="holocaus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3711" y="2057400"/>
            <a:ext cx="2960687" cy="2100262"/>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305800" cy="1139825"/>
          </a:xfrm>
        </p:spPr>
        <p:txBody>
          <a:bodyPr>
            <a:normAutofit/>
          </a:bodyPr>
          <a:lstStyle/>
          <a:p>
            <a:pPr eaLnBrk="1" hangingPunct="1"/>
            <a:r>
              <a:rPr lang="en-US" sz="4000" dirty="0"/>
              <a:t>Why Do </a:t>
            </a:r>
            <a:r>
              <a:rPr lang="en-US" sz="4000" u="sng" dirty="0"/>
              <a:t>You</a:t>
            </a:r>
            <a:r>
              <a:rPr lang="en-US" sz="4000" dirty="0"/>
              <a:t> Need To Follow The LOAC?</a:t>
            </a:r>
          </a:p>
        </p:txBody>
      </p:sp>
      <p:sp>
        <p:nvSpPr>
          <p:cNvPr id="8195" name="Rectangle 3"/>
          <p:cNvSpPr>
            <a:spLocks noGrp="1" noChangeArrowheads="1"/>
          </p:cNvSpPr>
          <p:nvPr>
            <p:ph idx="1"/>
          </p:nvPr>
        </p:nvSpPr>
        <p:spPr>
          <a:xfrm>
            <a:off x="457200" y="1981200"/>
            <a:ext cx="8229600" cy="4530725"/>
          </a:xfrm>
        </p:spPr>
        <p:txBody>
          <a:bodyPr/>
          <a:lstStyle/>
          <a:p>
            <a:pPr eaLnBrk="1" hangingPunct="1">
              <a:buClr>
                <a:srgbClr val="003366"/>
              </a:buClr>
              <a:buFontTx/>
              <a:buNone/>
            </a:pPr>
            <a:r>
              <a:rPr lang="en-US" sz="2000" dirty="0"/>
              <a:t>Adherence promotes:</a:t>
            </a:r>
          </a:p>
          <a:p>
            <a:pPr lvl="1" eaLnBrk="1" hangingPunct="1">
              <a:buClr>
                <a:srgbClr val="003366"/>
              </a:buClr>
              <a:buFontTx/>
              <a:buChar char="•"/>
            </a:pPr>
            <a:r>
              <a:rPr lang="en-US" sz="2000" i="1" dirty="0"/>
              <a:t>A disciplined, more effective fighting force. </a:t>
            </a:r>
          </a:p>
          <a:p>
            <a:pPr lvl="1" eaLnBrk="1" hangingPunct="1">
              <a:buClr>
                <a:srgbClr val="003366"/>
              </a:buClr>
              <a:buFontTx/>
              <a:buChar char="•"/>
            </a:pPr>
            <a:r>
              <a:rPr lang="en-US" sz="2000" i="1" dirty="0"/>
              <a:t>Support for U.S. operations both at home and abroad.</a:t>
            </a:r>
          </a:p>
          <a:p>
            <a:pPr lvl="1" eaLnBrk="1" hangingPunct="1">
              <a:buClr>
                <a:srgbClr val="003366"/>
              </a:buClr>
              <a:buFontTx/>
              <a:buChar char="•"/>
            </a:pPr>
            <a:r>
              <a:rPr lang="en-US" sz="2000" i="1" dirty="0"/>
              <a:t>An earlier end to hostilities.</a:t>
            </a:r>
          </a:p>
          <a:p>
            <a:pPr lvl="1" eaLnBrk="1" hangingPunct="1">
              <a:buClr>
                <a:srgbClr val="003366"/>
              </a:buClr>
              <a:buFontTx/>
              <a:buChar char="•"/>
            </a:pPr>
            <a:r>
              <a:rPr lang="en-US" sz="2000" i="1" dirty="0"/>
              <a:t>All sides respecting the rules of warfare.</a:t>
            </a:r>
          </a:p>
          <a:p>
            <a:pPr eaLnBrk="1" hangingPunct="1">
              <a:buClr>
                <a:srgbClr val="003366"/>
              </a:buClr>
              <a:buFontTx/>
              <a:buNone/>
            </a:pPr>
            <a:r>
              <a:rPr lang="en-US" sz="2000" dirty="0"/>
              <a:t>It’s the right thing to do:</a:t>
            </a:r>
          </a:p>
          <a:p>
            <a:pPr lvl="1" eaLnBrk="1" hangingPunct="1">
              <a:buClr>
                <a:srgbClr val="003366"/>
              </a:buClr>
              <a:buFontTx/>
              <a:buChar char="•"/>
            </a:pPr>
            <a:r>
              <a:rPr lang="en-US" sz="2000" i="1" dirty="0"/>
              <a:t>Moral Courage and Self Discipline are the hallmarks of a professional warrior.</a:t>
            </a:r>
          </a:p>
          <a:p>
            <a:pPr eaLnBrk="1" hangingPunct="1">
              <a:buClr>
                <a:srgbClr val="003366"/>
              </a:buClr>
              <a:buFontTx/>
              <a:buNone/>
            </a:pPr>
            <a:r>
              <a:rPr lang="en-US" sz="2000" dirty="0"/>
              <a:t>It’s the law:</a:t>
            </a:r>
          </a:p>
          <a:p>
            <a:pPr lvl="1" eaLnBrk="1" hangingPunct="1">
              <a:buClr>
                <a:srgbClr val="003366"/>
              </a:buClr>
              <a:buFontTx/>
              <a:buChar char="•"/>
            </a:pPr>
            <a:r>
              <a:rPr lang="en-US" sz="2000" i="1" dirty="0"/>
              <a:t>Violations can create an international incident.</a:t>
            </a:r>
          </a:p>
          <a:p>
            <a:pPr lvl="1" eaLnBrk="1" hangingPunct="1">
              <a:buClr>
                <a:srgbClr val="003366"/>
              </a:buClr>
              <a:buFontTx/>
              <a:buChar char="•"/>
            </a:pPr>
            <a:r>
              <a:rPr lang="en-US" sz="2000" i="1" dirty="0"/>
              <a:t>War crimes are serious charges with real victims.</a:t>
            </a:r>
          </a:p>
          <a:p>
            <a:pPr lvl="1" eaLnBrk="1" hangingPunct="1">
              <a:buClr>
                <a:srgbClr val="003366"/>
              </a:buClr>
              <a:buFontTx/>
              <a:buChar char="•"/>
            </a:pPr>
            <a:r>
              <a:rPr lang="en-US" sz="2000" i="1" dirty="0"/>
              <a:t>War crimes embarrass the United States &amp; limit policy options.</a:t>
            </a:r>
            <a:r>
              <a:rPr lang="en-US" sz="20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274638"/>
            <a:ext cx="8077200" cy="1143000"/>
          </a:xfrm>
        </p:spPr>
        <p:txBody>
          <a:bodyPr>
            <a:normAutofit/>
          </a:bodyPr>
          <a:lstStyle/>
          <a:p>
            <a:pPr eaLnBrk="1" hangingPunct="1"/>
            <a:r>
              <a:rPr lang="en-US" sz="4000" dirty="0"/>
              <a:t>LOAC – The Basic Principles</a:t>
            </a:r>
          </a:p>
        </p:txBody>
      </p:sp>
      <p:sp>
        <p:nvSpPr>
          <p:cNvPr id="9219" name="Rectangle 3"/>
          <p:cNvSpPr>
            <a:spLocks noGrp="1" noChangeArrowheads="1"/>
          </p:cNvSpPr>
          <p:nvPr>
            <p:ph idx="1"/>
          </p:nvPr>
        </p:nvSpPr>
        <p:spPr>
          <a:xfrm>
            <a:off x="457200" y="2080418"/>
            <a:ext cx="4495800" cy="3939381"/>
          </a:xfrm>
        </p:spPr>
        <p:txBody>
          <a:bodyPr/>
          <a:lstStyle/>
          <a:p>
            <a:pPr eaLnBrk="1" hangingPunct="1">
              <a:lnSpc>
                <a:spcPct val="200000"/>
              </a:lnSpc>
            </a:pPr>
            <a:r>
              <a:rPr lang="en-US" sz="2000" dirty="0"/>
              <a:t>Military Necessity</a:t>
            </a:r>
          </a:p>
          <a:p>
            <a:pPr eaLnBrk="1" hangingPunct="1">
              <a:lnSpc>
                <a:spcPct val="200000"/>
              </a:lnSpc>
            </a:pPr>
            <a:r>
              <a:rPr lang="en-US" sz="2000" dirty="0"/>
              <a:t>Distinction</a:t>
            </a:r>
          </a:p>
          <a:p>
            <a:pPr eaLnBrk="1" hangingPunct="1">
              <a:lnSpc>
                <a:spcPct val="200000"/>
              </a:lnSpc>
            </a:pPr>
            <a:r>
              <a:rPr lang="en-US" sz="2000" dirty="0"/>
              <a:t>Proportionality</a:t>
            </a:r>
          </a:p>
          <a:p>
            <a:pPr eaLnBrk="1" hangingPunct="1">
              <a:lnSpc>
                <a:spcPct val="200000"/>
              </a:lnSpc>
            </a:pPr>
            <a:r>
              <a:rPr lang="en-US" sz="2000" dirty="0"/>
              <a:t>Humanity (Unnecessary Suffering)</a:t>
            </a:r>
          </a:p>
          <a:p>
            <a:pPr marL="0" indent="0" eaLnBrk="1" hangingPunct="1">
              <a:lnSpc>
                <a:spcPct val="200000"/>
              </a:lnSpc>
              <a:buNone/>
            </a:pPr>
            <a:endParaRPr lang="en-US" sz="2000" dirty="0"/>
          </a:p>
        </p:txBody>
      </p:sp>
      <p:pic>
        <p:nvPicPr>
          <p:cNvPr id="9221" name="Picture 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35600" y="4648200"/>
            <a:ext cx="3200400" cy="1930827"/>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pic>
        <p:nvPicPr>
          <p:cNvPr id="9222" name="Picture 6" descr="hires_090810-A-9999M-009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5600" y="1966119"/>
            <a:ext cx="3200400" cy="21336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381000"/>
            <a:ext cx="8229600" cy="1066800"/>
          </a:xfrm>
        </p:spPr>
        <p:txBody>
          <a:bodyPr>
            <a:normAutofit/>
          </a:bodyPr>
          <a:lstStyle/>
          <a:p>
            <a:pPr eaLnBrk="1" hangingPunct="1"/>
            <a:r>
              <a:rPr lang="en-US" sz="4000" dirty="0"/>
              <a:t>Military Necessity</a:t>
            </a:r>
          </a:p>
        </p:txBody>
      </p:sp>
      <p:sp>
        <p:nvSpPr>
          <p:cNvPr id="1028" name="Rectangle 3"/>
          <p:cNvSpPr>
            <a:spLocks noGrp="1" noChangeArrowheads="1"/>
          </p:cNvSpPr>
          <p:nvPr>
            <p:ph type="body" sz="half" idx="1"/>
          </p:nvPr>
        </p:nvSpPr>
        <p:spPr>
          <a:xfrm>
            <a:off x="457200" y="2209800"/>
            <a:ext cx="4438650" cy="3886200"/>
          </a:xfrm>
        </p:spPr>
        <p:txBody>
          <a:bodyPr/>
          <a:lstStyle/>
          <a:p>
            <a:pPr marL="0" indent="0">
              <a:buNone/>
            </a:pPr>
            <a:r>
              <a:rPr lang="en-US" sz="2200" i="1" dirty="0"/>
              <a:t>Military Necessity </a:t>
            </a:r>
            <a:r>
              <a:rPr lang="en-US" sz="2200" dirty="0"/>
              <a:t>may be defined as the principle that justifies the use of all measures needed to defeat the enemy as quickly and efficiently as possible that are not prohibited by the law of war.</a:t>
            </a:r>
          </a:p>
          <a:p>
            <a:pPr marL="0" indent="0">
              <a:buNone/>
            </a:pPr>
            <a:endParaRPr lang="en-US" sz="2200" dirty="0"/>
          </a:p>
          <a:p>
            <a:pPr marL="0" indent="0">
              <a:buNone/>
            </a:pPr>
            <a:r>
              <a:rPr lang="en-US" sz="2200" i="1" dirty="0"/>
              <a:t>Military Necessity</a:t>
            </a:r>
            <a:r>
              <a:rPr lang="en-US" sz="2200" dirty="0"/>
              <a:t> justifies actions, such as destroying and seizing persons and property.</a:t>
            </a:r>
            <a:endParaRPr lang="en-US" sz="2200" i="1" dirty="0"/>
          </a:p>
        </p:txBody>
      </p:sp>
      <p:pic>
        <p:nvPicPr>
          <p:cNvPr id="1029"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608828" y="2000250"/>
            <a:ext cx="2860293" cy="16764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pic>
        <p:nvPicPr>
          <p:cNvPr id="8"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391151" y="4152900"/>
            <a:ext cx="3295649" cy="2197100"/>
          </a:xfrm>
          <a:prstGeom prst="rect">
            <a:avLst/>
          </a:prstGeom>
          <a:noFill/>
          <a:ln w="28575">
            <a:solidFill>
              <a:srgbClr val="002060"/>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1066800"/>
          </a:xfrm>
        </p:spPr>
        <p:txBody>
          <a:bodyPr>
            <a:normAutofit/>
          </a:bodyPr>
          <a:lstStyle/>
          <a:p>
            <a:pPr eaLnBrk="1" hangingPunct="1"/>
            <a:r>
              <a:rPr lang="en-US" sz="4000" dirty="0"/>
              <a:t>Military Necessity</a:t>
            </a:r>
          </a:p>
        </p:txBody>
      </p:sp>
      <p:sp>
        <p:nvSpPr>
          <p:cNvPr id="10243" name="Rectangle 3"/>
          <p:cNvSpPr>
            <a:spLocks noGrp="1" noChangeArrowheads="1"/>
          </p:cNvSpPr>
          <p:nvPr>
            <p:ph idx="1"/>
          </p:nvPr>
        </p:nvSpPr>
        <p:spPr>
          <a:xfrm>
            <a:off x="419100" y="2286000"/>
            <a:ext cx="8229600" cy="4759325"/>
          </a:xfrm>
        </p:spPr>
        <p:txBody>
          <a:bodyPr>
            <a:normAutofit/>
          </a:bodyPr>
          <a:lstStyle/>
          <a:p>
            <a:pPr eaLnBrk="1" hangingPunct="1">
              <a:buClr>
                <a:srgbClr val="003366"/>
              </a:buClr>
            </a:pPr>
            <a:r>
              <a:rPr lang="en-US" sz="2400" dirty="0"/>
              <a:t>Military Force must be directed at LEGITIMATE MILITARY OBJECTIVES.</a:t>
            </a:r>
          </a:p>
          <a:p>
            <a:pPr eaLnBrk="1" hangingPunct="1">
              <a:buClr>
                <a:srgbClr val="003366"/>
              </a:buClr>
            </a:pPr>
            <a:endParaRPr lang="en-US" sz="2400" dirty="0"/>
          </a:p>
          <a:p>
            <a:pPr eaLnBrk="1" hangingPunct="1">
              <a:buClr>
                <a:srgbClr val="003366"/>
              </a:buClr>
            </a:pPr>
            <a:r>
              <a:rPr lang="en-US" sz="2400" dirty="0"/>
              <a:t>Military necessity is NOT a defense for acts expressly prohibited by international law.</a:t>
            </a:r>
          </a:p>
          <a:p>
            <a:pPr eaLnBrk="1" hangingPunct="1">
              <a:buClr>
                <a:srgbClr val="003366"/>
              </a:buClr>
            </a:pPr>
            <a:endParaRPr lang="en-US" sz="2400" dirty="0"/>
          </a:p>
          <a:p>
            <a:pPr eaLnBrk="1" hangingPunct="1">
              <a:buClr>
                <a:srgbClr val="003366"/>
              </a:buClr>
            </a:pPr>
            <a:r>
              <a:rPr lang="en-US" sz="2400" dirty="0"/>
              <a:t>Use your best judgment, based on information reasonably available under the circumstances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4386&quot;&gt;&lt;/object&gt;&lt;object type=&quot;2&quot; unique_id=&quot;14387&quot;&gt;&lt;object type=&quot;3&quot; unique_id=&quot;14388&quot;&gt;&lt;property id=&quot;20148&quot; value=&quot;5&quot;/&gt;&lt;property id=&quot;20300&quot; value=&quot;Slide 1&quot;/&gt;&lt;property id=&quot;20307&quot; value=&quot;330&quot;/&gt;&lt;/object&gt;&lt;object type=&quot;3&quot; unique_id=&quot;14389&quot;&gt;&lt;property id=&quot;20148&quot; value=&quot;5&quot;/&gt;&lt;property id=&quot;20300&quot; value=&quot;Slide 2 - &amp;quot;Training Objectives &amp;quot;&quot;/&gt;&lt;property id=&quot;20307&quot; value=&quot;359&quot;/&gt;&lt;/object&gt;&lt;object type=&quot;3&quot; unique_id=&quot;14390&quot;&gt;&lt;property id=&quot;20148&quot; value=&quot;5&quot;/&gt;&lt;property id=&quot;20300&quot; value=&quot;Slide 3 - &amp;quot;What Is The LOAC?&amp;#x0D;&amp;#x0A;&amp;quot;&quot;/&gt;&lt;property id=&quot;20307&quot; value=&quot;345&quot;/&gt;&lt;/object&gt;&lt;object type=&quot;3&quot; unique_id=&quot;14391&quot;&gt;&lt;property id=&quot;20148&quot; value=&quot;5&quot;/&gt;&lt;property id=&quot;20300&quot; value=&quot;Slide 4 - &amp;quot;Why Do We Need The LOAC?&amp;#x0D;&amp;#x0A;&amp;quot;&quot;/&gt;&lt;property id=&quot;20307&quot; value=&quot;301&quot;/&gt;&lt;/object&gt;&lt;object type=&quot;3&quot; unique_id=&quot;14392&quot;&gt;&lt;property id=&quot;20148&quot; value=&quot;5&quot;/&gt;&lt;property id=&quot;20300&quot; value=&quot;Slide 5 - &amp;quot;Why Do You Need To Follow The LOAC?&amp;quot;&quot;/&gt;&lt;property id=&quot;20307&quot; value=&quot;336&quot;/&gt;&lt;/object&gt;&lt;object type=&quot;3&quot; unique_id=&quot;14393&quot;&gt;&lt;property id=&quot;20148&quot; value=&quot;5&quot;/&gt;&lt;property id=&quot;20300&quot; value=&quot;Slide 6 - &amp;quot;LOAC – The Basic Principles&amp;quot;&quot;/&gt;&lt;property id=&quot;20307&quot; value=&quot;331&quot;/&gt;&lt;/object&gt;&lt;object type=&quot;3&quot; unique_id=&quot;14394&quot;&gt;&lt;property id=&quot;20148&quot; value=&quot;5&quot;/&gt;&lt;property id=&quot;20300&quot; value=&quot;Slide 7 - &amp;quot;Military Necessity&amp;#x0D;&amp;#x0A; Target Analysis&amp;quot;&quot;/&gt;&lt;property id=&quot;20307&quot; value=&quot;346&quot;/&gt;&lt;/object&gt;&lt;object type=&quot;3&quot; unique_id=&quot;14395&quot;&gt;&lt;property id=&quot;20148&quot; value=&quot;5&quot;/&gt;&lt;property id=&quot;20300&quot; value=&quot;Slide 8 - &amp;quot;Military Necessity&amp;quot;&quot;/&gt;&lt;property id=&quot;20307&quot; value=&quot;333&quot;/&gt;&lt;/object&gt;&lt;object type=&quot;3&quot; unique_id=&quot;14397&quot;&gt;&lt;property id=&quot;20148&quot; value=&quot;5&quot;/&gt;&lt;property id=&quot;20300&quot; value=&quot;Slide 10 - &amp;quot;Discrimination or Distinction&amp;quot;&quot;/&gt;&lt;property id=&quot;20307&quot; value=&quot;348&quot;/&gt;&lt;/object&gt;&lt;object type=&quot;3&quot; unique_id=&quot;14398&quot;&gt;&lt;property id=&quot;20148&quot; value=&quot;5&quot;/&gt;&lt;property id=&quot;20300&quot; value=&quot;Slide 11 - &amp;quot;Proportionality&amp;quot;&quot;/&gt;&lt;property id=&quot;20307&quot; value=&quot;349&quot;/&gt;&lt;/object&gt;&lt;object type=&quot;3&quot; unique_id=&quot;14399&quot;&gt;&lt;property id=&quot;20148&quot; value=&quot;5&quot;/&gt;&lt;property id=&quot;20300&quot; value=&quot;Slide 12 - &amp;quot;Ten LOAC Standards&amp;#x0D;&amp;#x0A;The Soldier’s Rules&amp;quot;&quot;/&gt;&lt;property id=&quot;20307&quot; value=&quot;350&quot;/&gt;&lt;/object&gt;&lt;object type=&quot;3&quot; unique_id=&quot;14400&quot;&gt;&lt;property id=&quot;20148&quot; value=&quot;5&quot;/&gt;&lt;property id=&quot;20300&quot; value=&quot;Slide 13 - &amp;quot;#1:  Fight Only Combatants&amp;quot;&quot;/&gt;&lt;property id=&quot;20307&quot; value=&quot;294&quot;/&gt;&lt;/object&gt;&lt;object type=&quot;3&quot; unique_id=&quot;14401&quot;&gt;&lt;property id=&quot;20148&quot; value=&quot;5&quot;/&gt;&lt;property id=&quot;20300&quot; value=&quot;Slide 14 - &amp;quot;#1: Fight Only Combatants&amp;quot;&quot;/&gt;&lt;property id=&quot;20307&quot; value=&quot;281&quot;/&gt;&lt;/object&gt;&lt;object type=&quot;3&quot; unique_id=&quot;14402&quot;&gt;&lt;property id=&quot;20148&quot; value=&quot;5&quot;/&gt;&lt;property id=&quot;20300&quot; value=&quot;Slide 15 - &amp;quot;#2: Do Not Harm Enemies Who Surrender.  Disarm Them and Turn Them Over To Your Superior. &amp;quot;&quot;/&gt;&lt;property id=&quot;20307&quot; value=&quot;282&quot;/&gt;&lt;/object&gt;&lt;object type=&quot;3&quot; unique_id=&quot;14403&quot;&gt;&lt;property id=&quot;20148&quot; value=&quot;5&quot;/&gt;&lt;property id=&quot;20300&quot; value=&quot;Slide 16 - &amp;quot;Five S’s and T for Detainees&amp;quot;&quot;/&gt;&lt;property id=&quot;20307&quot; value=&quot;321&quot;/&gt;&lt;/object&gt;&lt;object type=&quot;3&quot; unique_id=&quot;14404&quot;&gt;&lt;property id=&quot;20148&quot; value=&quot;5&quot;/&gt;&lt;property id=&quot;20300&quot; value=&quot;Slide 18 - &amp;quot;Treat Detainees Humanely&amp;quot;&quot;/&gt;&lt;property id=&quot;20307&quot; value=&quot;312&quot;/&gt;&lt;/object&gt;&lt;object type=&quot;3&quot; unique_id=&quot;14405&quot;&gt;&lt;property id=&quot;20148&quot; value=&quot;5&quot;/&gt;&lt;property id=&quot;20300&quot; value=&quot;Slide 19 - &amp;quot;Respect and Protect Detainees&amp;quot;&quot;/&gt;&lt;property id=&quot;20307&quot; value=&quot;317&quot;/&gt;&lt;/object&gt;&lt;object type=&quot;3&quot; unique_id=&quot;14406&quot;&gt;&lt;property id=&quot;20148&quot; value=&quot;5&quot;/&gt;&lt;property id=&quot;20300&quot; value=&quot;Slide 20 - &amp;quot;Respect Detained Females&amp;quot;&quot;/&gt;&lt;property id=&quot;20307&quot; value=&quot;352&quot;/&gt;&lt;/object&gt;&lt;object type=&quot;3&quot; unique_id=&quot;14407&quot;&gt;&lt;property id=&quot;20148&quot; value=&quot;5&quot;/&gt;&lt;property id=&quot;20300&quot; value=&quot;Slide 17 - &amp;quot;#3: Do Not Kill Or Torture&amp;#x0D;&amp;#x0A;Personnel in your Custody&amp;quot;&quot;/&gt;&lt;property id=&quot;20307&quot; value=&quot;339&quot;/&gt;&lt;/object&gt;&lt;object type=&quot;3&quot; unique_id=&quot;14408&quot;&gt;&lt;property id=&quot;20148&quot; value=&quot;5&quot;/&gt;&lt;property id=&quot;20300&quot; value=&quot;Slide 21 - &amp;quot;#4, Collect And Care For The Wounded, Whether Friend or Foe&amp;quot;&quot;/&gt;&lt;property id=&quot;20307&quot; value=&quot;353&quot;/&gt;&lt;/object&gt;&lt;object type=&quot;3&quot; unique_id=&quot;14409&quot;&gt;&lt;property id=&quot;20148&quot; value=&quot;5&quot;/&gt;&lt;property id=&quot;20300&quot; value=&quot;Slide 22 - &amp;quot;Mercy Killings are Illegal&amp;quot;&quot;/&gt;&lt;property id=&quot;20307&quot; value=&quot;326&quot;/&gt;&lt;/object&gt;&lt;object type=&quot;3&quot; unique_id=&quot;14410&quot;&gt;&lt;property id=&quot;20148&quot; value=&quot;5&quot;/&gt;&lt;property id=&quot;20300&quot; value=&quot;Slide 23 - &amp;quot;Respect the Dead&amp;quot;&quot;/&gt;&lt;property id=&quot;20307&quot; value=&quot;354&quot;/&gt;&lt;/object&gt;&lt;object type=&quot;3&quot; unique_id=&quot;14411&quot;&gt;&lt;property id=&quot;20148&quot; value=&quot;5&quot;/&gt;&lt;property id=&quot;20300&quot; value=&quot;Slide 24 - &amp;quot;&amp;#x0D;&amp;#x0A;#5: Do Not Attack Protected Persons And Protected Places&amp;quot;&quot;/&gt;&lt;property id=&quot;20307&quot; value=&quot;356&quot;/&gt;&lt;/object&gt;&lt;object type=&quot;3&quot; unique_id=&quot;14412&quot;&gt;&lt;property id=&quot;20148&quot; value=&quot;5&quot;/&gt;&lt;property id=&quot;20300&quot; value=&quot;Slide 25 - &amp;quot;Do Not Attack Medical Personnel, Facilities, Or Equipment&amp;quot;&quot;/&gt;&lt;property id=&quot;20307&quot; value=&quot;365&quot;/&gt;&lt;/object&gt;&lt;object type=&quot;3&quot; unique_id=&quot;14413&quot;&gt;&lt;property id=&quot;20148&quot; value=&quot;5&quot;/&gt;&lt;property id=&quot;20300&quot; value=&quot;Slide 26 - &amp;quot;#6: Destroy No More Than&amp;#x0D;&amp;#x0A;The Mission Requires&amp;quot;&quot;/&gt;&lt;property id=&quot;20307&quot; value=&quot;286&quot;/&gt;&lt;/object&gt;&lt;object type=&quot;3&quot; unique_id=&quot;14414&quot;&gt;&lt;property id=&quot;20148&quot; value=&quot;5&quot;/&gt;&lt;property id=&quot;20300&quot; value=&quot;Slide 27 - &amp;quot;#7: Treat Civilians Humanely &amp;quot;&quot;/&gt;&lt;property id=&quot;20307&quot; value=&quot;287&quot;/&gt;&lt;/object&gt;&lt;object type=&quot;3&quot; unique_id=&quot;14415&quot;&gt;&lt;property id=&quot;20148&quot; value=&quot;5&quot;/&gt;&lt;property id=&quot;20300&quot; value=&quot;Slide 28 - &amp;quot;Treat Civilians Humanely &amp;quot;&quot;/&gt;&lt;property id=&quot;20307&quot; value=&quot;299&quot;/&gt;&lt;/object&gt;&lt;object type=&quot;3&quot; unique_id=&quot;14416&quot;&gt;&lt;property id=&quot;20148&quot; value=&quot;5&quot;/&gt;&lt;property id=&quot;20300&quot; value=&quot;Slide 30 - &amp;quot;&amp;#x0D;&amp;#x0A;#8: Respect Private Property And Possessions&amp;quot;&quot;/&gt;&lt;property id=&quot;20307&quot; value=&quot;288&quot;/&gt;&lt;/object&gt;&lt;object type=&quot;3&quot; unique_id=&quot;14417&quot;&gt;&lt;property id=&quot;20148&quot; value=&quot;5&quot;/&gt;&lt;property id=&quot;20300&quot; value=&quot;Slide 29 - &amp;quot;&amp;#x0D;&amp;#x0A;#8: Do Not Steal!&amp;quot;&quot;/&gt;&lt;property id=&quot;20307&quot; value=&quot;292&quot;/&gt;&lt;/object&gt;&lt;object type=&quot;3&quot; unique_id=&quot;14418&quot;&gt;&lt;property id=&quot;20148&quot; value=&quot;5&quot;/&gt;&lt;property id=&quot;20300&quot; value=&quot;Slide 31 - &amp;quot;#9: Prevent LOAC Violations &amp;quot;&quot;/&gt;&lt;property id=&quot;20307&quot; value=&quot;360&quot;/&gt;&lt;/object&gt;&lt;object type=&quot;3&quot; unique_id=&quot;14419&quot;&gt;&lt;property id=&quot;20148&quot; value=&quot;5&quot;/&gt;&lt;property id=&quot;20300&quot; value=&quot;Slide 32 - &amp;quot;#10:  Report All LOAC Violations&amp;quot;&quot;/&gt;&lt;property id=&quot;20307&quot; value=&quot;357&quot;/&gt;&lt;/object&gt;&lt;object type=&quot;3&quot; unique_id=&quot;14420&quot;&gt;&lt;property id=&quot;20148&quot; value=&quot;5&quot;/&gt;&lt;property id=&quot;20300&quot; value=&quot;Slide 33 - &amp;quot;Summary &amp;quot;&quot;/&gt;&lt;property id=&quot;20307&quot; value=&quot;358&quot;/&gt;&lt;/object&gt;&lt;object type=&quot;3&quot; unique_id=&quot;14421&quot;&gt;&lt;property id=&quot;20148&quot; value=&quot;5&quot;/&gt;&lt;property id=&quot;20300&quot; value=&quot;Slide 34 - &amp;quot;Questions?&amp;quot;&quot;/&gt;&lt;property id=&quot;20307&quot; value=&quot;304&quot;/&gt;&lt;/object&gt;&lt;object type=&quot;3&quot; unique_id=&quot;14422&quot;&gt;&lt;property id=&quot;20148&quot; value=&quot;5&quot;/&gt;&lt;property id=&quot;20300&quot; value=&quot;Slide 9 - &amp;quot;Unnecessary Suffering&amp;#x0D;&amp;#x0A;or Humanity&amp;quot;&quot;/&gt;&lt;property id=&quot;20307&quot; value=&quot;366&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4F2E9520BE5AE646A5362C66FFFE762E" ma:contentTypeVersion="4" ma:contentTypeDescription="Create a new PowerPoint." ma:contentTypeScope="" ma:versionID="e4c8f51bcfe4c1fb5367063b91a1ddf8">
  <xsd:schema xmlns:xsd="http://www.w3.org/2001/XMLSchema" xmlns:p="http://schemas.microsoft.com/office/2006/metadata/properties" targetNamespace="http://schemas.microsoft.com/office/2006/metadata/properties" ma:root="true" ma:fieldsID="95b40839154e59fb1127ad52494360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5D7CCE-0BBE-4B1A-AED4-F012AD765FA3}">
  <ds:schemaRefs>
    <ds:schemaRef ds:uri="http://schemas.microsoft.com/office/2006/metadata/longProperties"/>
  </ds:schemaRefs>
</ds:datastoreItem>
</file>

<file path=customXml/itemProps2.xml><?xml version="1.0" encoding="utf-8"?>
<ds:datastoreItem xmlns:ds="http://schemas.openxmlformats.org/officeDocument/2006/customXml" ds:itemID="{421E280A-2403-485C-962D-DB796C1C8BFC}">
  <ds:schemaRefs>
    <ds:schemaRef ds:uri="http://schemas.microsoft.com/sharepoint/v3/contenttype/forms"/>
  </ds:schemaRefs>
</ds:datastoreItem>
</file>

<file path=customXml/itemProps3.xml><?xml version="1.0" encoding="utf-8"?>
<ds:datastoreItem xmlns:ds="http://schemas.openxmlformats.org/officeDocument/2006/customXml" ds:itemID="{1A81BEF9-FB3B-4617-9D88-1EED823BB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89F26AE1-A20A-4E63-963C-BAFF30F650D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Globe</Template>
  <TotalTime>10099</TotalTime>
  <Words>9519</Words>
  <Application>Microsoft Office PowerPoint</Application>
  <PresentationFormat>On-screen Show (4:3)</PresentationFormat>
  <Paragraphs>454</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Corbel</vt:lpstr>
      <vt:lpstr>Georgia</vt:lpstr>
      <vt:lpstr>Times New Roman</vt:lpstr>
      <vt:lpstr>Verdana</vt:lpstr>
      <vt:lpstr>Wingdings</vt:lpstr>
      <vt:lpstr>1_Default Design</vt:lpstr>
      <vt:lpstr>1_Banded</vt:lpstr>
      <vt:lpstr>Army STANDARD TRAINING PACKAGE </vt:lpstr>
      <vt:lpstr>PowerPoint Presentation</vt:lpstr>
      <vt:lpstr>Training Objectives </vt:lpstr>
      <vt:lpstr>What Is The LOAC? </vt:lpstr>
      <vt:lpstr>Why Do We Need The LOAC? </vt:lpstr>
      <vt:lpstr>Why Do You Need To Follow The LOAC?</vt:lpstr>
      <vt:lpstr>LOAC – The Basic Principles</vt:lpstr>
      <vt:lpstr>Military Necessity</vt:lpstr>
      <vt:lpstr>Military Necessity</vt:lpstr>
      <vt:lpstr>Distinction or Discrimination </vt:lpstr>
      <vt:lpstr>Proportionality</vt:lpstr>
      <vt:lpstr>Humanity or Unnecessary Suffering  </vt:lpstr>
      <vt:lpstr>Honor</vt:lpstr>
      <vt:lpstr>Ten LOAC Standards The Soldier’s Rules</vt:lpstr>
      <vt:lpstr>#1:  Fight Only Combatants</vt:lpstr>
      <vt:lpstr>#1: Fight Only Combatants</vt:lpstr>
      <vt:lpstr>#2: Do Not Harm Enemies Who Surrender.  Disarm Them and Turn Them Over To Your Superior. </vt:lpstr>
      <vt:lpstr>Five S’s and T for Detainees</vt:lpstr>
      <vt:lpstr>#3: Do Not Kill Or Torture Personnel in your Custody</vt:lpstr>
      <vt:lpstr>Treat Detainees Humanely</vt:lpstr>
      <vt:lpstr>Respect and Protect Detainees</vt:lpstr>
      <vt:lpstr>Respect Detained Females</vt:lpstr>
      <vt:lpstr>#4, Collect And Care For The Wounded, Whether Friend or Foe</vt:lpstr>
      <vt:lpstr>Mercy Killings are Illegal</vt:lpstr>
      <vt:lpstr>Respect the Dead</vt:lpstr>
      <vt:lpstr> #5: Do Not Attack Protected Persons And Protected Places</vt:lpstr>
      <vt:lpstr>Do Not Attack Medical Personnel, Facilities, Or Equipment</vt:lpstr>
      <vt:lpstr>#6: Destroy No More Than The Mission Requires</vt:lpstr>
      <vt:lpstr>#7: Treat Civilians Humanely </vt:lpstr>
      <vt:lpstr>Treat Civilians Humanely </vt:lpstr>
      <vt:lpstr> #8: Do Not Steal!</vt:lpstr>
      <vt:lpstr> #8: Respect Private Property And Possessions</vt:lpstr>
      <vt:lpstr>#9: Prevent LOAC Violations </vt:lpstr>
      <vt:lpstr>#10:  Report All LOAC Violations</vt:lpstr>
      <vt:lpstr>Summary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Veit</dc:creator>
  <cp:lastModifiedBy>McCormick, Ryan M MAJ USARMY HQDA TJAGLCS (USA)</cp:lastModifiedBy>
  <cp:revision>468</cp:revision>
  <dcterms:created xsi:type="dcterms:W3CDTF">2003-03-25T02:45:24Z</dcterms:created>
  <dcterms:modified xsi:type="dcterms:W3CDTF">2024-10-21T15:30:18Z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0x01010015E5C86646EFF347AADD3134BA81A9CE</vt:lpwstr>
  </property>
  <property fmtid="{D5CDD505-2E9C-101B-9397-08002B2CF9AE}" pid="8" name="_SourceUrl">
    <vt:lpwstr/>
  </property>
</Properties>
</file>